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2"/>
  </p:notesMasterIdLst>
  <p:sldIdLst>
    <p:sldId id="257" r:id="rId2"/>
    <p:sldId id="258" r:id="rId3"/>
    <p:sldId id="263" r:id="rId4"/>
    <p:sldId id="264" r:id="rId5"/>
    <p:sldId id="266" r:id="rId6"/>
    <p:sldId id="267" r:id="rId7"/>
    <p:sldId id="265" r:id="rId8"/>
    <p:sldId id="260" r:id="rId9"/>
    <p:sldId id="261" r:id="rId10"/>
    <p:sldId id="262" r:id="rId1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9204" autoAdjust="0"/>
    <p:restoredTop sz="67756" autoAdjust="0"/>
  </p:normalViewPr>
  <p:slideViewPr>
    <p:cSldViewPr snapToGrid="0">
      <p:cViewPr varScale="1">
        <p:scale>
          <a:sx n="59" d="100"/>
          <a:sy n="59" d="100"/>
        </p:scale>
        <p:origin x="2052" y="72"/>
      </p:cViewPr>
      <p:guideLst/>
    </p:cSldViewPr>
  </p:slideViewPr>
  <p:outlineViewPr>
    <p:cViewPr>
      <p:scale>
        <a:sx n="33" d="100"/>
        <a:sy n="33" d="100"/>
      </p:scale>
      <p:origin x="0" y="0"/>
    </p:cViewPr>
  </p:outlineViewPr>
  <p:notesTextViewPr>
    <p:cViewPr>
      <p:scale>
        <a:sx n="1" d="1"/>
        <a:sy n="1" d="1"/>
      </p:scale>
      <p:origin x="0" y="0"/>
    </p:cViewPr>
  </p:notesTextViewPr>
  <p:notesViewPr>
    <p:cSldViewPr snapToGrid="0">
      <p:cViewPr varScale="1">
        <p:scale>
          <a:sx n="67" d="100"/>
          <a:sy n="67" d="100"/>
        </p:scale>
        <p:origin x="2748" y="84"/>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0169639-45CB-420F-8432-EE07CCCAA67B}" type="datetimeFigureOut">
              <a:rPr lang="en-US" smtClean="0"/>
              <a:t>1/6/2016</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CC94BD1-FC6C-4A09-AB1A-D301679996DB}" type="slidenum">
              <a:rPr lang="en-US" smtClean="0"/>
              <a:t>‹#›</a:t>
            </a:fld>
            <a:endParaRPr lang="en-US"/>
          </a:p>
        </p:txBody>
      </p:sp>
    </p:spTree>
    <p:extLst>
      <p:ext uri="{BB962C8B-B14F-4D97-AF65-F5344CB8AC3E}">
        <p14:creationId xmlns:p14="http://schemas.microsoft.com/office/powerpoint/2010/main" val="693982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CC94BD1-FC6C-4A09-AB1A-D301679996DB}" type="slidenum">
              <a:rPr lang="en-US" smtClean="0"/>
              <a:t>1</a:t>
            </a:fld>
            <a:endParaRPr lang="en-US"/>
          </a:p>
        </p:txBody>
      </p:sp>
    </p:spTree>
    <p:extLst>
      <p:ext uri="{BB962C8B-B14F-4D97-AF65-F5344CB8AC3E}">
        <p14:creationId xmlns:p14="http://schemas.microsoft.com/office/powerpoint/2010/main" val="352826163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CC94BD1-FC6C-4A09-AB1A-D301679996DB}" type="slidenum">
              <a:rPr lang="en-US" smtClean="0"/>
              <a:t>10</a:t>
            </a:fld>
            <a:endParaRPr lang="en-US"/>
          </a:p>
        </p:txBody>
      </p:sp>
    </p:spTree>
    <p:extLst>
      <p:ext uri="{BB962C8B-B14F-4D97-AF65-F5344CB8AC3E}">
        <p14:creationId xmlns:p14="http://schemas.microsoft.com/office/powerpoint/2010/main" val="65397322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dirty="0" smtClean="0"/>
          </a:p>
        </p:txBody>
      </p:sp>
      <p:sp>
        <p:nvSpPr>
          <p:cNvPr id="4" name="Slide Number Placeholder 3"/>
          <p:cNvSpPr>
            <a:spLocks noGrp="1"/>
          </p:cNvSpPr>
          <p:nvPr>
            <p:ph type="sldNum" sz="quarter" idx="10"/>
          </p:nvPr>
        </p:nvSpPr>
        <p:spPr/>
        <p:txBody>
          <a:bodyPr/>
          <a:lstStyle/>
          <a:p>
            <a:fld id="{FCC94BD1-FC6C-4A09-AB1A-D301679996DB}" type="slidenum">
              <a:rPr lang="en-US" smtClean="0"/>
              <a:t>2</a:t>
            </a:fld>
            <a:endParaRPr lang="en-US"/>
          </a:p>
        </p:txBody>
      </p:sp>
    </p:spTree>
    <p:extLst>
      <p:ext uri="{BB962C8B-B14F-4D97-AF65-F5344CB8AC3E}">
        <p14:creationId xmlns:p14="http://schemas.microsoft.com/office/powerpoint/2010/main" val="115887851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10"/>
          </p:nvPr>
        </p:nvSpPr>
        <p:spPr/>
        <p:txBody>
          <a:bodyPr/>
          <a:lstStyle/>
          <a:p>
            <a:fld id="{FCC94BD1-FC6C-4A09-AB1A-D301679996DB}" type="slidenum">
              <a:rPr lang="en-US" smtClean="0"/>
              <a:t>3</a:t>
            </a:fld>
            <a:endParaRPr lang="en-US"/>
          </a:p>
        </p:txBody>
      </p:sp>
    </p:spTree>
    <p:extLst>
      <p:ext uri="{BB962C8B-B14F-4D97-AF65-F5344CB8AC3E}">
        <p14:creationId xmlns:p14="http://schemas.microsoft.com/office/powerpoint/2010/main" val="83793677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aseline="0" dirty="0" smtClean="0"/>
          </a:p>
        </p:txBody>
      </p:sp>
      <p:sp>
        <p:nvSpPr>
          <p:cNvPr id="4" name="Slide Number Placeholder 3"/>
          <p:cNvSpPr>
            <a:spLocks noGrp="1"/>
          </p:cNvSpPr>
          <p:nvPr>
            <p:ph type="sldNum" sz="quarter" idx="10"/>
          </p:nvPr>
        </p:nvSpPr>
        <p:spPr/>
        <p:txBody>
          <a:bodyPr/>
          <a:lstStyle/>
          <a:p>
            <a:fld id="{FCC94BD1-FC6C-4A09-AB1A-D301679996DB}" type="slidenum">
              <a:rPr lang="en-US" smtClean="0"/>
              <a:t>4</a:t>
            </a:fld>
            <a:endParaRPr lang="en-US"/>
          </a:p>
        </p:txBody>
      </p:sp>
    </p:spTree>
    <p:extLst>
      <p:ext uri="{BB962C8B-B14F-4D97-AF65-F5344CB8AC3E}">
        <p14:creationId xmlns:p14="http://schemas.microsoft.com/office/powerpoint/2010/main" val="272385381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aseline="0" dirty="0" smtClean="0"/>
          </a:p>
        </p:txBody>
      </p:sp>
      <p:sp>
        <p:nvSpPr>
          <p:cNvPr id="4" name="Slide Number Placeholder 3"/>
          <p:cNvSpPr>
            <a:spLocks noGrp="1"/>
          </p:cNvSpPr>
          <p:nvPr>
            <p:ph type="sldNum" sz="quarter" idx="10"/>
          </p:nvPr>
        </p:nvSpPr>
        <p:spPr/>
        <p:txBody>
          <a:bodyPr/>
          <a:lstStyle/>
          <a:p>
            <a:fld id="{FCC94BD1-FC6C-4A09-AB1A-D301679996DB}" type="slidenum">
              <a:rPr lang="en-US" smtClean="0"/>
              <a:t>5</a:t>
            </a:fld>
            <a:endParaRPr lang="en-US"/>
          </a:p>
        </p:txBody>
      </p:sp>
    </p:spTree>
    <p:extLst>
      <p:ext uri="{BB962C8B-B14F-4D97-AF65-F5344CB8AC3E}">
        <p14:creationId xmlns:p14="http://schemas.microsoft.com/office/powerpoint/2010/main" val="89025559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CC94BD1-FC6C-4A09-AB1A-D301679996DB}" type="slidenum">
              <a:rPr lang="en-US" smtClean="0"/>
              <a:t>6</a:t>
            </a:fld>
            <a:endParaRPr lang="en-US"/>
          </a:p>
        </p:txBody>
      </p:sp>
    </p:spTree>
    <p:extLst>
      <p:ext uri="{BB962C8B-B14F-4D97-AF65-F5344CB8AC3E}">
        <p14:creationId xmlns:p14="http://schemas.microsoft.com/office/powerpoint/2010/main" val="404603426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CC94BD1-FC6C-4A09-AB1A-D301679996DB}" type="slidenum">
              <a:rPr lang="en-US" smtClean="0"/>
              <a:t>7</a:t>
            </a:fld>
            <a:endParaRPr lang="en-US"/>
          </a:p>
        </p:txBody>
      </p:sp>
    </p:spTree>
    <p:extLst>
      <p:ext uri="{BB962C8B-B14F-4D97-AF65-F5344CB8AC3E}">
        <p14:creationId xmlns:p14="http://schemas.microsoft.com/office/powerpoint/2010/main" val="27622733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CC94BD1-FC6C-4A09-AB1A-D301679996DB}" type="slidenum">
              <a:rPr lang="en-US" smtClean="0"/>
              <a:t>8</a:t>
            </a:fld>
            <a:endParaRPr lang="en-US"/>
          </a:p>
        </p:txBody>
      </p:sp>
    </p:spTree>
    <p:extLst>
      <p:ext uri="{BB962C8B-B14F-4D97-AF65-F5344CB8AC3E}">
        <p14:creationId xmlns:p14="http://schemas.microsoft.com/office/powerpoint/2010/main" val="359884754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4013A59-BABE-47E0-A0A8-9E516C6C7781}" type="slidenum">
              <a:rPr lang="en-US" smtClean="0"/>
              <a:t>9</a:t>
            </a:fld>
            <a:endParaRPr lang="en-US"/>
          </a:p>
        </p:txBody>
      </p:sp>
    </p:spTree>
    <p:extLst>
      <p:ext uri="{BB962C8B-B14F-4D97-AF65-F5344CB8AC3E}">
        <p14:creationId xmlns:p14="http://schemas.microsoft.com/office/powerpoint/2010/main" val="142375526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smtClean="0"/>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AF222F73-18A9-408F-A15F-43746EED8E8F}" type="datetimeFigureOut">
              <a:rPr lang="en-US" smtClean="0"/>
              <a:t>1/6/2016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A078A31-A242-4854-923A-D2DF193F8833}" type="slidenum">
              <a:rPr lang="en-US" smtClean="0"/>
              <a:t>‹#›</a:t>
            </a:fld>
            <a:endParaRPr lang="en-US"/>
          </a:p>
        </p:txBody>
      </p:sp>
    </p:spTree>
    <p:extLst>
      <p:ext uri="{BB962C8B-B14F-4D97-AF65-F5344CB8AC3E}">
        <p14:creationId xmlns:p14="http://schemas.microsoft.com/office/powerpoint/2010/main" val="265873327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AF222F73-18A9-408F-A15F-43746EED8E8F}" type="datetimeFigureOut">
              <a:rPr lang="en-US" smtClean="0"/>
              <a:t>1/6/2016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A078A31-A242-4854-923A-D2DF193F8833}" type="slidenum">
              <a:rPr lang="en-US" smtClean="0"/>
              <a:t>‹#›</a:t>
            </a:fld>
            <a:endParaRPr lang="en-US"/>
          </a:p>
        </p:txBody>
      </p:sp>
    </p:spTree>
    <p:extLst>
      <p:ext uri="{BB962C8B-B14F-4D97-AF65-F5344CB8AC3E}">
        <p14:creationId xmlns:p14="http://schemas.microsoft.com/office/powerpoint/2010/main" val="182632549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AF222F73-18A9-408F-A15F-43746EED8E8F}" type="datetimeFigureOut">
              <a:rPr lang="en-US" smtClean="0"/>
              <a:t>1/6/2016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A078A31-A242-4854-923A-D2DF193F8833}" type="slidenum">
              <a:rPr lang="en-US" smtClean="0"/>
              <a:t>‹#›</a:t>
            </a:fld>
            <a:endParaRPr lang="en-US"/>
          </a:p>
        </p:txBody>
      </p:sp>
    </p:spTree>
    <p:extLst>
      <p:ext uri="{BB962C8B-B14F-4D97-AF65-F5344CB8AC3E}">
        <p14:creationId xmlns:p14="http://schemas.microsoft.com/office/powerpoint/2010/main" val="26124437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AF222F73-18A9-408F-A15F-43746EED8E8F}" type="datetimeFigureOut">
              <a:rPr lang="en-US" smtClean="0"/>
              <a:t>1/6/2016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A078A31-A242-4854-923A-D2DF193F8833}" type="slidenum">
              <a:rPr lang="en-US" smtClean="0"/>
              <a:t>‹#›</a:t>
            </a:fld>
            <a:endParaRPr lang="en-US"/>
          </a:p>
        </p:txBody>
      </p:sp>
    </p:spTree>
    <p:extLst>
      <p:ext uri="{BB962C8B-B14F-4D97-AF65-F5344CB8AC3E}">
        <p14:creationId xmlns:p14="http://schemas.microsoft.com/office/powerpoint/2010/main" val="37224845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smtClean="0"/>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F222F73-18A9-408F-A15F-43746EED8E8F}" type="datetimeFigureOut">
              <a:rPr lang="en-US" smtClean="0"/>
              <a:t>1/6/2016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A078A31-A242-4854-923A-D2DF193F8833}" type="slidenum">
              <a:rPr lang="en-US" smtClean="0"/>
              <a:t>‹#›</a:t>
            </a:fld>
            <a:endParaRPr lang="en-US"/>
          </a:p>
        </p:txBody>
      </p:sp>
    </p:spTree>
    <p:extLst>
      <p:ext uri="{BB962C8B-B14F-4D97-AF65-F5344CB8AC3E}">
        <p14:creationId xmlns:p14="http://schemas.microsoft.com/office/powerpoint/2010/main" val="24312285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AF222F73-18A9-408F-A15F-43746EED8E8F}" type="datetimeFigureOut">
              <a:rPr lang="en-US" smtClean="0"/>
              <a:t>1/6/2016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A078A31-A242-4854-923A-D2DF193F8833}" type="slidenum">
              <a:rPr lang="en-US" smtClean="0"/>
              <a:t>‹#›</a:t>
            </a:fld>
            <a:endParaRPr lang="en-US"/>
          </a:p>
        </p:txBody>
      </p:sp>
    </p:spTree>
    <p:extLst>
      <p:ext uri="{BB962C8B-B14F-4D97-AF65-F5344CB8AC3E}">
        <p14:creationId xmlns:p14="http://schemas.microsoft.com/office/powerpoint/2010/main" val="415011579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AF222F73-18A9-408F-A15F-43746EED8E8F}" type="datetimeFigureOut">
              <a:rPr lang="en-US" smtClean="0"/>
              <a:t>1/6/2016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A078A31-A242-4854-923A-D2DF193F8833}" type="slidenum">
              <a:rPr lang="en-US" smtClean="0"/>
              <a:t>‹#›</a:t>
            </a:fld>
            <a:endParaRPr lang="en-US"/>
          </a:p>
        </p:txBody>
      </p:sp>
    </p:spTree>
    <p:extLst>
      <p:ext uri="{BB962C8B-B14F-4D97-AF65-F5344CB8AC3E}">
        <p14:creationId xmlns:p14="http://schemas.microsoft.com/office/powerpoint/2010/main" val="295326574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AF222F73-18A9-408F-A15F-43746EED8E8F}" type="datetimeFigureOut">
              <a:rPr lang="en-US" smtClean="0"/>
              <a:t>1/6/2016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A078A31-A242-4854-923A-D2DF193F8833}" type="slidenum">
              <a:rPr lang="en-US" smtClean="0"/>
              <a:t>‹#›</a:t>
            </a:fld>
            <a:endParaRPr lang="en-US"/>
          </a:p>
        </p:txBody>
      </p:sp>
    </p:spTree>
    <p:extLst>
      <p:ext uri="{BB962C8B-B14F-4D97-AF65-F5344CB8AC3E}">
        <p14:creationId xmlns:p14="http://schemas.microsoft.com/office/powerpoint/2010/main" val="223801052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F222F73-18A9-408F-A15F-43746EED8E8F}" type="datetimeFigureOut">
              <a:rPr lang="en-US" smtClean="0"/>
              <a:t>1/6/2016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A078A31-A242-4854-923A-D2DF193F8833}" type="slidenum">
              <a:rPr lang="en-US" smtClean="0"/>
              <a:t>‹#›</a:t>
            </a:fld>
            <a:endParaRPr lang="en-US"/>
          </a:p>
        </p:txBody>
      </p:sp>
    </p:spTree>
    <p:extLst>
      <p:ext uri="{BB962C8B-B14F-4D97-AF65-F5344CB8AC3E}">
        <p14:creationId xmlns:p14="http://schemas.microsoft.com/office/powerpoint/2010/main" val="19770673"/>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F222F73-18A9-408F-A15F-43746EED8E8F}" type="datetimeFigureOut">
              <a:rPr lang="en-US" smtClean="0"/>
              <a:t>1/6/2016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A078A31-A242-4854-923A-D2DF193F8833}" type="slidenum">
              <a:rPr lang="en-US" smtClean="0"/>
              <a:t>‹#›</a:t>
            </a:fld>
            <a:endParaRPr lang="en-US"/>
          </a:p>
        </p:txBody>
      </p:sp>
    </p:spTree>
    <p:extLst>
      <p:ext uri="{BB962C8B-B14F-4D97-AF65-F5344CB8AC3E}">
        <p14:creationId xmlns:p14="http://schemas.microsoft.com/office/powerpoint/2010/main" val="194167867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F222F73-18A9-408F-A15F-43746EED8E8F}" type="datetimeFigureOut">
              <a:rPr lang="en-US" smtClean="0"/>
              <a:t>1/6/2016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A078A31-A242-4854-923A-D2DF193F8833}" type="slidenum">
              <a:rPr lang="en-US" smtClean="0"/>
              <a:t>‹#›</a:t>
            </a:fld>
            <a:endParaRPr lang="en-US"/>
          </a:p>
        </p:txBody>
      </p:sp>
    </p:spTree>
    <p:extLst>
      <p:ext uri="{BB962C8B-B14F-4D97-AF65-F5344CB8AC3E}">
        <p14:creationId xmlns:p14="http://schemas.microsoft.com/office/powerpoint/2010/main" val="36926088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F222F73-18A9-408F-A15F-43746EED8E8F}" type="datetimeFigureOut">
              <a:rPr lang="en-US" smtClean="0"/>
              <a:t>1/6/2016</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A078A31-A242-4854-923A-D2DF193F8833}" type="slidenum">
              <a:rPr lang="en-US" smtClean="0"/>
              <a:t>‹#›</a:t>
            </a:fld>
            <a:endParaRPr lang="en-US"/>
          </a:p>
        </p:txBody>
      </p:sp>
    </p:spTree>
    <p:extLst>
      <p:ext uri="{BB962C8B-B14F-4D97-AF65-F5344CB8AC3E}">
        <p14:creationId xmlns:p14="http://schemas.microsoft.com/office/powerpoint/2010/main" val="276727408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8.emf"/><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2.png"/></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7.xml"/><Relationship Id="rId6" Type="http://schemas.openxmlformats.org/officeDocument/2006/relationships/image" Target="../media/image3.png"/><Relationship Id="rId5" Type="http://schemas.openxmlformats.org/officeDocument/2006/relationships/image" Target="../media/image2.png"/><Relationship Id="rId4" Type="http://schemas.openxmlformats.org/officeDocument/2006/relationships/image" Target="../media/image1.png"/></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2.png"/></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7"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7.xml"/><Relationship Id="rId6" Type="http://schemas.openxmlformats.org/officeDocument/2006/relationships/image" Target="../media/image1.png"/><Relationship Id="rId5" Type="http://schemas.openxmlformats.org/officeDocument/2006/relationships/image" Target="../media/image5.png"/><Relationship Id="rId4" Type="http://schemas.openxmlformats.org/officeDocument/2006/relationships/image" Target="../media/image3.png"/></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7"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7.xml"/><Relationship Id="rId6" Type="http://schemas.openxmlformats.org/officeDocument/2006/relationships/image" Target="../media/image1.png"/><Relationship Id="rId5" Type="http://schemas.openxmlformats.org/officeDocument/2006/relationships/image" Target="../media/image5.png"/><Relationship Id="rId4" Type="http://schemas.openxmlformats.org/officeDocument/2006/relationships/image" Target="../media/image3.png"/></Relationships>
</file>

<file path=ppt/slides/_rels/slide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1926772"/>
            <a:ext cx="9144000" cy="1061292"/>
          </a:xfrm>
        </p:spPr>
        <p:txBody>
          <a:bodyPr>
            <a:noAutofit/>
          </a:bodyPr>
          <a:lstStyle/>
          <a:p>
            <a:pPr marL="0" indent="0" algn="ctr">
              <a:buNone/>
            </a:pPr>
            <a:r>
              <a:rPr lang="en-US" sz="4000" b="1" dirty="0" smtClean="0"/>
              <a:t>Multiplexed Proteomics: </a:t>
            </a:r>
            <a:br>
              <a:rPr lang="en-US" sz="4000" b="1" dirty="0" smtClean="0"/>
            </a:br>
            <a:r>
              <a:rPr lang="en-US" sz="4000" b="1" dirty="0" smtClean="0"/>
              <a:t>Principle, Problems, and </a:t>
            </a:r>
            <a:r>
              <a:rPr lang="en-US" sz="4000" b="1" dirty="0"/>
              <a:t>S</a:t>
            </a:r>
            <a:r>
              <a:rPr lang="en-US" sz="4000" b="1" dirty="0" smtClean="0"/>
              <a:t>olutions</a:t>
            </a:r>
          </a:p>
        </p:txBody>
      </p:sp>
      <p:sp>
        <p:nvSpPr>
          <p:cNvPr id="2" name="TextBox 1"/>
          <p:cNvSpPr txBox="1"/>
          <p:nvPr/>
        </p:nvSpPr>
        <p:spPr>
          <a:xfrm>
            <a:off x="2939143" y="3461657"/>
            <a:ext cx="2735301" cy="369332"/>
          </a:xfrm>
          <a:prstGeom prst="rect">
            <a:avLst/>
          </a:prstGeom>
          <a:noFill/>
        </p:spPr>
        <p:txBody>
          <a:bodyPr wrap="none" rtlCol="0">
            <a:spAutoFit/>
          </a:bodyPr>
          <a:lstStyle/>
          <a:p>
            <a:r>
              <a:rPr lang="en-US" dirty="0" smtClean="0"/>
              <a:t>Martin </a:t>
            </a:r>
            <a:r>
              <a:rPr lang="en-US" dirty="0" err="1" smtClean="0"/>
              <a:t>Wühr</a:t>
            </a:r>
            <a:r>
              <a:rPr lang="en-US" dirty="0" smtClean="0"/>
              <a:t>, January 2016</a:t>
            </a:r>
            <a:endParaRPr lang="en-US" dirty="0"/>
          </a:p>
        </p:txBody>
      </p:sp>
    </p:spTree>
    <p:extLst>
      <p:ext uri="{BB962C8B-B14F-4D97-AF65-F5344CB8AC3E}">
        <p14:creationId xmlns:p14="http://schemas.microsoft.com/office/powerpoint/2010/main" val="404665829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 name="Picture 11"/>
          <p:cNvPicPr>
            <a:picLocks noChangeAspect="1"/>
          </p:cNvPicPr>
          <p:nvPr/>
        </p:nvPicPr>
        <p:blipFill>
          <a:blip r:embed="rId3"/>
          <a:stretch>
            <a:fillRect/>
          </a:stretch>
        </p:blipFill>
        <p:spPr>
          <a:xfrm>
            <a:off x="2027988" y="949173"/>
            <a:ext cx="4606276" cy="3452894"/>
          </a:xfrm>
          <a:prstGeom prst="rect">
            <a:avLst/>
          </a:prstGeom>
        </p:spPr>
      </p:pic>
      <p:sp>
        <p:nvSpPr>
          <p:cNvPr id="5" name="Rectangle 4"/>
          <p:cNvSpPr/>
          <p:nvPr/>
        </p:nvSpPr>
        <p:spPr>
          <a:xfrm>
            <a:off x="0" y="0"/>
            <a:ext cx="9144000" cy="1077218"/>
          </a:xfrm>
          <a:prstGeom prst="rect">
            <a:avLst/>
          </a:prstGeom>
          <a:solidFill>
            <a:schemeClr val="bg1"/>
          </a:solidFill>
        </p:spPr>
        <p:txBody>
          <a:bodyPr wrap="square">
            <a:spAutoFit/>
          </a:bodyPr>
          <a:lstStyle/>
          <a:p>
            <a:pPr algn="ctr"/>
            <a:r>
              <a:rPr lang="en-US" sz="3200" b="1" dirty="0" smtClean="0"/>
              <a:t>Quantification for peptides with known ratios </a:t>
            </a:r>
            <a:r>
              <a:rPr lang="en-US" sz="3200" b="1" dirty="0"/>
              <a:t>with </a:t>
            </a:r>
            <a:r>
              <a:rPr lang="en-US" sz="3200" b="1" dirty="0" smtClean="0"/>
              <a:t>TMT</a:t>
            </a:r>
            <a:r>
              <a:rPr lang="en-US" sz="3200" b="1" baseline="30000" dirty="0" smtClean="0"/>
              <a:t>C</a:t>
            </a:r>
            <a:r>
              <a:rPr lang="en-US" sz="3200" b="1" dirty="0" smtClean="0"/>
              <a:t>, TMT-MS3 or conventional TMT-MS2 </a:t>
            </a:r>
            <a:endParaRPr lang="en-US" sz="3200" dirty="0"/>
          </a:p>
        </p:txBody>
      </p:sp>
      <p:sp>
        <p:nvSpPr>
          <p:cNvPr id="6" name="TextBox 5"/>
          <p:cNvSpPr txBox="1"/>
          <p:nvPr/>
        </p:nvSpPr>
        <p:spPr>
          <a:xfrm>
            <a:off x="2397322" y="4174813"/>
            <a:ext cx="4155689" cy="369332"/>
          </a:xfrm>
          <a:prstGeom prst="rect">
            <a:avLst/>
          </a:prstGeom>
          <a:solidFill>
            <a:schemeClr val="bg1"/>
          </a:solidFill>
        </p:spPr>
        <p:txBody>
          <a:bodyPr wrap="none" rtlCol="0">
            <a:spAutoFit/>
          </a:bodyPr>
          <a:lstStyle/>
          <a:p>
            <a:r>
              <a:rPr lang="en-US" b="1" dirty="0" smtClean="0"/>
              <a:t>Fraction of signal from peptide of interest</a:t>
            </a:r>
            <a:endParaRPr lang="en-US" b="1" dirty="0"/>
          </a:p>
        </p:txBody>
      </p:sp>
      <p:sp>
        <p:nvSpPr>
          <p:cNvPr id="10" name="TextBox 9"/>
          <p:cNvSpPr txBox="1"/>
          <p:nvPr/>
        </p:nvSpPr>
        <p:spPr>
          <a:xfrm rot="16200000">
            <a:off x="1162977" y="2554976"/>
            <a:ext cx="2099357" cy="369332"/>
          </a:xfrm>
          <a:prstGeom prst="rect">
            <a:avLst/>
          </a:prstGeom>
          <a:solidFill>
            <a:schemeClr val="bg1"/>
          </a:solidFill>
        </p:spPr>
        <p:txBody>
          <a:bodyPr wrap="none" rtlCol="0">
            <a:spAutoFit/>
          </a:bodyPr>
          <a:lstStyle/>
          <a:p>
            <a:r>
              <a:rPr lang="en-US" b="1" dirty="0" smtClean="0"/>
              <a:t>Number of peptides</a:t>
            </a:r>
            <a:endParaRPr lang="en-US" b="1" dirty="0"/>
          </a:p>
        </p:txBody>
      </p:sp>
      <p:sp>
        <p:nvSpPr>
          <p:cNvPr id="11" name="Rectangle 10"/>
          <p:cNvSpPr/>
          <p:nvPr/>
        </p:nvSpPr>
        <p:spPr>
          <a:xfrm>
            <a:off x="-12980" y="4578592"/>
            <a:ext cx="9169959" cy="2308324"/>
          </a:xfrm>
          <a:prstGeom prst="rect">
            <a:avLst/>
          </a:prstGeom>
        </p:spPr>
        <p:txBody>
          <a:bodyPr wrap="square">
            <a:spAutoFit/>
          </a:bodyPr>
          <a:lstStyle/>
          <a:p>
            <a:r>
              <a:rPr lang="en-US" dirty="0">
                <a:solidFill>
                  <a:schemeClr val="accent1"/>
                </a:solidFill>
              </a:rPr>
              <a:t>Here is a standard </a:t>
            </a:r>
            <a:r>
              <a:rPr lang="en-US" dirty="0" smtClean="0">
                <a:solidFill>
                  <a:schemeClr val="accent1"/>
                </a:solidFill>
              </a:rPr>
              <a:t>where yeast peptides labeled with TMT131 where added to human peptides labeled with TMT-126. For the yeast peptides we can calculate what fraction of the quantified signal comes from the peptide of interest (TMT-131) or from interfering human peptides (TMT-126). When peptides are quantified with standard MS2 method a large fraction of signal is from </a:t>
            </a:r>
            <a:r>
              <a:rPr lang="en-US" dirty="0" err="1" smtClean="0">
                <a:solidFill>
                  <a:schemeClr val="accent1"/>
                </a:solidFill>
              </a:rPr>
              <a:t>interferering</a:t>
            </a:r>
            <a:r>
              <a:rPr lang="en-US" dirty="0" smtClean="0">
                <a:solidFill>
                  <a:schemeClr val="accent1"/>
                </a:solidFill>
              </a:rPr>
              <a:t> peptides (The true answer for all yeast peptides is 1). With MultiNotch MS3 quantification interference is further suppressed.  Quantification with the complement reporter ion cluster provides us with the most accurate measurement. Recent progress with this method makes it also significantly more sensitive than the MS3 method. </a:t>
            </a:r>
            <a:endParaRPr lang="en-US" dirty="0">
              <a:solidFill>
                <a:schemeClr val="accent1"/>
              </a:solidFill>
            </a:endParaRPr>
          </a:p>
        </p:txBody>
      </p:sp>
    </p:spTree>
    <p:extLst>
      <p:ext uri="{BB962C8B-B14F-4D97-AF65-F5344CB8AC3E}">
        <p14:creationId xmlns:p14="http://schemas.microsoft.com/office/powerpoint/2010/main" val="370819174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 name="Title 1"/>
          <p:cNvSpPr txBox="1">
            <a:spLocks/>
          </p:cNvSpPr>
          <p:nvPr/>
        </p:nvSpPr>
        <p:spPr>
          <a:xfrm>
            <a:off x="-1" y="35222"/>
            <a:ext cx="9144001" cy="652562"/>
          </a:xfrm>
          <a:prstGeom prst="rect">
            <a:avLst/>
          </a:prstGeom>
        </p:spPr>
        <p:txBody>
          <a:bodyPr>
            <a:no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r>
              <a:rPr lang="en-US" sz="3600" b="1" dirty="0" smtClean="0"/>
              <a:t>Isobaric labels </a:t>
            </a:r>
            <a:r>
              <a:rPr lang="en-US" sz="3600" b="1" dirty="0"/>
              <a:t>e</a:t>
            </a:r>
            <a:r>
              <a:rPr lang="en-US" sz="3600" b="1" dirty="0" smtClean="0"/>
              <a:t>nable </a:t>
            </a:r>
            <a:r>
              <a:rPr lang="en-US" sz="3600" b="1" dirty="0"/>
              <a:t>m</a:t>
            </a:r>
            <a:r>
              <a:rPr lang="en-US" sz="3600" b="1" dirty="0" smtClean="0"/>
              <a:t>ultiplexed </a:t>
            </a:r>
            <a:r>
              <a:rPr lang="en-US" sz="3600" b="1" dirty="0"/>
              <a:t>p</a:t>
            </a:r>
            <a:r>
              <a:rPr lang="en-US" sz="3600" b="1" dirty="0" smtClean="0"/>
              <a:t>roteomics</a:t>
            </a:r>
            <a:endParaRPr lang="en-US" sz="3600" b="1" dirty="0"/>
          </a:p>
        </p:txBody>
      </p:sp>
      <p:sp>
        <p:nvSpPr>
          <p:cNvPr id="59" name="Rectangle 58"/>
          <p:cNvSpPr/>
          <p:nvPr/>
        </p:nvSpPr>
        <p:spPr>
          <a:xfrm>
            <a:off x="5101377" y="1873839"/>
            <a:ext cx="2067230" cy="400110"/>
          </a:xfrm>
          <a:prstGeom prst="rect">
            <a:avLst/>
          </a:prstGeom>
        </p:spPr>
        <p:txBody>
          <a:bodyPr wrap="square">
            <a:spAutoFit/>
          </a:bodyPr>
          <a:lstStyle/>
          <a:p>
            <a:r>
              <a:rPr lang="en-US" sz="2000" b="1" dirty="0" smtClean="0"/>
              <a:t>TMT-127</a:t>
            </a:r>
            <a:endParaRPr lang="en-US" sz="4000" b="1" dirty="0"/>
          </a:p>
        </p:txBody>
      </p:sp>
      <p:sp>
        <p:nvSpPr>
          <p:cNvPr id="60" name="Rectangle 59"/>
          <p:cNvSpPr/>
          <p:nvPr/>
        </p:nvSpPr>
        <p:spPr>
          <a:xfrm>
            <a:off x="646828" y="1748730"/>
            <a:ext cx="2067230" cy="400110"/>
          </a:xfrm>
          <a:prstGeom prst="rect">
            <a:avLst/>
          </a:prstGeom>
        </p:spPr>
        <p:txBody>
          <a:bodyPr wrap="square">
            <a:spAutoFit/>
          </a:bodyPr>
          <a:lstStyle/>
          <a:p>
            <a:r>
              <a:rPr lang="en-US" sz="2000" b="1" dirty="0" smtClean="0"/>
              <a:t>TMT-126</a:t>
            </a:r>
            <a:endParaRPr lang="en-US" sz="4000" b="1" dirty="0"/>
          </a:p>
        </p:txBody>
      </p:sp>
      <p:grpSp>
        <p:nvGrpSpPr>
          <p:cNvPr id="62" name="Group 61"/>
          <p:cNvGrpSpPr/>
          <p:nvPr/>
        </p:nvGrpSpPr>
        <p:grpSpPr>
          <a:xfrm>
            <a:off x="5341458" y="780603"/>
            <a:ext cx="2798685" cy="1093236"/>
            <a:chOff x="5341458" y="780603"/>
            <a:chExt cx="2798685" cy="1093236"/>
          </a:xfrm>
        </p:grpSpPr>
        <p:pic>
          <p:nvPicPr>
            <p:cNvPr id="63"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41458" y="780603"/>
              <a:ext cx="2798685" cy="109323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64" name="Straight Connector 63"/>
            <p:cNvCxnSpPr/>
            <p:nvPr/>
          </p:nvCxnSpPr>
          <p:spPr>
            <a:xfrm>
              <a:off x="6246750" y="780603"/>
              <a:ext cx="0" cy="1093236"/>
            </a:xfrm>
            <a:prstGeom prst="line">
              <a:avLst/>
            </a:prstGeom>
            <a:ln w="38100">
              <a:solidFill>
                <a:schemeClr val="tx1"/>
              </a:solidFill>
              <a:prstDash val="dash"/>
            </a:ln>
          </p:spPr>
          <p:style>
            <a:lnRef idx="2">
              <a:schemeClr val="accent1"/>
            </a:lnRef>
            <a:fillRef idx="0">
              <a:schemeClr val="accent1"/>
            </a:fillRef>
            <a:effectRef idx="1">
              <a:schemeClr val="accent1"/>
            </a:effectRef>
            <a:fontRef idx="minor">
              <a:schemeClr val="tx1"/>
            </a:fontRef>
          </p:style>
        </p:cxnSp>
        <p:sp>
          <p:nvSpPr>
            <p:cNvPr id="65" name="TextBox 64"/>
            <p:cNvSpPr txBox="1"/>
            <p:nvPr/>
          </p:nvSpPr>
          <p:spPr>
            <a:xfrm>
              <a:off x="5634852" y="1142555"/>
              <a:ext cx="300082" cy="369332"/>
            </a:xfrm>
            <a:prstGeom prst="rect">
              <a:avLst/>
            </a:prstGeom>
            <a:noFill/>
          </p:spPr>
          <p:txBody>
            <a:bodyPr wrap="none" rtlCol="0">
              <a:spAutoFit/>
            </a:bodyPr>
            <a:lstStyle/>
            <a:p>
              <a:r>
                <a:rPr lang="en-US" dirty="0" smtClean="0"/>
                <a:t>*</a:t>
              </a:r>
              <a:endParaRPr lang="en-US" dirty="0"/>
            </a:p>
          </p:txBody>
        </p:sp>
        <p:sp>
          <p:nvSpPr>
            <p:cNvPr id="66" name="TextBox 65"/>
            <p:cNvSpPr txBox="1"/>
            <p:nvPr/>
          </p:nvSpPr>
          <p:spPr>
            <a:xfrm>
              <a:off x="6203176" y="1333949"/>
              <a:ext cx="300082" cy="369332"/>
            </a:xfrm>
            <a:prstGeom prst="rect">
              <a:avLst/>
            </a:prstGeom>
            <a:noFill/>
          </p:spPr>
          <p:txBody>
            <a:bodyPr wrap="none" rtlCol="0">
              <a:spAutoFit/>
            </a:bodyPr>
            <a:lstStyle/>
            <a:p>
              <a:r>
                <a:rPr lang="en-US" dirty="0" smtClean="0"/>
                <a:t>*</a:t>
              </a:r>
              <a:endParaRPr lang="en-US" dirty="0"/>
            </a:p>
          </p:txBody>
        </p:sp>
        <p:sp>
          <p:nvSpPr>
            <p:cNvPr id="67" name="TextBox 66"/>
            <p:cNvSpPr txBox="1"/>
            <p:nvPr/>
          </p:nvSpPr>
          <p:spPr>
            <a:xfrm>
              <a:off x="6646506" y="1341022"/>
              <a:ext cx="300082" cy="369332"/>
            </a:xfrm>
            <a:prstGeom prst="rect">
              <a:avLst/>
            </a:prstGeom>
            <a:noFill/>
          </p:spPr>
          <p:txBody>
            <a:bodyPr wrap="none" rtlCol="0">
              <a:spAutoFit/>
            </a:bodyPr>
            <a:lstStyle/>
            <a:p>
              <a:r>
                <a:rPr lang="en-US" dirty="0" smtClean="0"/>
                <a:t>*</a:t>
              </a:r>
              <a:endParaRPr lang="en-US" dirty="0"/>
            </a:p>
          </p:txBody>
        </p:sp>
        <p:sp>
          <p:nvSpPr>
            <p:cNvPr id="68" name="TextBox 67"/>
            <p:cNvSpPr txBox="1"/>
            <p:nvPr/>
          </p:nvSpPr>
          <p:spPr>
            <a:xfrm>
              <a:off x="6868525" y="1227605"/>
              <a:ext cx="300082" cy="369332"/>
            </a:xfrm>
            <a:prstGeom prst="rect">
              <a:avLst/>
            </a:prstGeom>
            <a:noFill/>
          </p:spPr>
          <p:txBody>
            <a:bodyPr wrap="none" rtlCol="0">
              <a:spAutoFit/>
            </a:bodyPr>
            <a:lstStyle/>
            <a:p>
              <a:r>
                <a:rPr lang="en-US" dirty="0" smtClean="0"/>
                <a:t>*</a:t>
              </a:r>
              <a:endParaRPr lang="en-US" dirty="0"/>
            </a:p>
          </p:txBody>
        </p:sp>
        <p:sp>
          <p:nvSpPr>
            <p:cNvPr id="69" name="TextBox 68"/>
            <p:cNvSpPr txBox="1"/>
            <p:nvPr/>
          </p:nvSpPr>
          <p:spPr>
            <a:xfrm>
              <a:off x="7063204" y="1330472"/>
              <a:ext cx="300082" cy="369332"/>
            </a:xfrm>
            <a:prstGeom prst="rect">
              <a:avLst/>
            </a:prstGeom>
            <a:noFill/>
          </p:spPr>
          <p:txBody>
            <a:bodyPr wrap="none" rtlCol="0">
              <a:spAutoFit/>
            </a:bodyPr>
            <a:lstStyle/>
            <a:p>
              <a:r>
                <a:rPr lang="en-US" dirty="0" smtClean="0"/>
                <a:t>*</a:t>
              </a:r>
              <a:endParaRPr lang="en-US" dirty="0"/>
            </a:p>
          </p:txBody>
        </p:sp>
      </p:grpSp>
      <p:grpSp>
        <p:nvGrpSpPr>
          <p:cNvPr id="70" name="Group 69"/>
          <p:cNvGrpSpPr/>
          <p:nvPr/>
        </p:nvGrpSpPr>
        <p:grpSpPr>
          <a:xfrm>
            <a:off x="1138987" y="687784"/>
            <a:ext cx="2490418" cy="1093236"/>
            <a:chOff x="1138987" y="687784"/>
            <a:chExt cx="2490418" cy="1093236"/>
          </a:xfrm>
        </p:grpSpPr>
        <p:grpSp>
          <p:nvGrpSpPr>
            <p:cNvPr id="72" name="Group 71"/>
            <p:cNvGrpSpPr/>
            <p:nvPr/>
          </p:nvGrpSpPr>
          <p:grpSpPr>
            <a:xfrm>
              <a:off x="1138987" y="687784"/>
              <a:ext cx="2490418" cy="1014141"/>
              <a:chOff x="1138987" y="687784"/>
              <a:chExt cx="2490418" cy="1014141"/>
            </a:xfrm>
          </p:grpSpPr>
          <p:pic>
            <p:nvPicPr>
              <p:cNvPr id="74"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38987" y="687784"/>
                <a:ext cx="2490418" cy="101414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75" name="TextBox 74"/>
              <p:cNvSpPr txBox="1"/>
              <p:nvPr/>
            </p:nvSpPr>
            <p:spPr>
              <a:xfrm>
                <a:off x="1873537" y="1234402"/>
                <a:ext cx="300082" cy="369332"/>
              </a:xfrm>
              <a:prstGeom prst="rect">
                <a:avLst/>
              </a:prstGeom>
              <a:noFill/>
            </p:spPr>
            <p:txBody>
              <a:bodyPr wrap="none" rtlCol="0">
                <a:spAutoFit/>
              </a:bodyPr>
              <a:lstStyle/>
              <a:p>
                <a:r>
                  <a:rPr lang="en-US" dirty="0" smtClean="0"/>
                  <a:t>*</a:t>
                </a:r>
                <a:endParaRPr lang="en-US" dirty="0"/>
              </a:p>
            </p:txBody>
          </p:sp>
          <p:sp>
            <p:nvSpPr>
              <p:cNvPr id="76" name="TextBox 75"/>
              <p:cNvSpPr txBox="1"/>
              <p:nvPr/>
            </p:nvSpPr>
            <p:spPr>
              <a:xfrm>
                <a:off x="2046704" y="1033695"/>
                <a:ext cx="300082" cy="369332"/>
              </a:xfrm>
              <a:prstGeom prst="rect">
                <a:avLst/>
              </a:prstGeom>
              <a:noFill/>
            </p:spPr>
            <p:txBody>
              <a:bodyPr wrap="none" rtlCol="0">
                <a:spAutoFit/>
              </a:bodyPr>
              <a:lstStyle/>
              <a:p>
                <a:r>
                  <a:rPr lang="en-US" dirty="0" smtClean="0"/>
                  <a:t>*</a:t>
                </a:r>
                <a:endParaRPr lang="en-US" dirty="0"/>
              </a:p>
            </p:txBody>
          </p:sp>
          <p:sp>
            <p:nvSpPr>
              <p:cNvPr id="78" name="TextBox 77"/>
              <p:cNvSpPr txBox="1"/>
              <p:nvPr/>
            </p:nvSpPr>
            <p:spPr>
              <a:xfrm>
                <a:off x="2219522" y="1209653"/>
                <a:ext cx="300082" cy="369332"/>
              </a:xfrm>
              <a:prstGeom prst="rect">
                <a:avLst/>
              </a:prstGeom>
              <a:noFill/>
            </p:spPr>
            <p:txBody>
              <a:bodyPr wrap="none" rtlCol="0">
                <a:spAutoFit/>
              </a:bodyPr>
              <a:lstStyle/>
              <a:p>
                <a:r>
                  <a:rPr lang="en-US" dirty="0" smtClean="0"/>
                  <a:t>*</a:t>
                </a:r>
                <a:endParaRPr lang="en-US" dirty="0"/>
              </a:p>
            </p:txBody>
          </p:sp>
          <p:sp>
            <p:nvSpPr>
              <p:cNvPr id="79" name="TextBox 78"/>
              <p:cNvSpPr txBox="1"/>
              <p:nvPr/>
            </p:nvSpPr>
            <p:spPr>
              <a:xfrm>
                <a:off x="2450807" y="1043782"/>
                <a:ext cx="300082" cy="369332"/>
              </a:xfrm>
              <a:prstGeom prst="rect">
                <a:avLst/>
              </a:prstGeom>
              <a:noFill/>
            </p:spPr>
            <p:txBody>
              <a:bodyPr wrap="none" rtlCol="0">
                <a:spAutoFit/>
              </a:bodyPr>
              <a:lstStyle/>
              <a:p>
                <a:r>
                  <a:rPr lang="en-US" dirty="0" smtClean="0"/>
                  <a:t>*</a:t>
                </a:r>
                <a:endParaRPr lang="en-US" dirty="0"/>
              </a:p>
            </p:txBody>
          </p:sp>
          <p:sp>
            <p:nvSpPr>
              <p:cNvPr id="80" name="TextBox 79"/>
              <p:cNvSpPr txBox="1"/>
              <p:nvPr/>
            </p:nvSpPr>
            <p:spPr>
              <a:xfrm>
                <a:off x="2614362" y="1196981"/>
                <a:ext cx="300082" cy="369332"/>
              </a:xfrm>
              <a:prstGeom prst="rect">
                <a:avLst/>
              </a:prstGeom>
              <a:noFill/>
            </p:spPr>
            <p:txBody>
              <a:bodyPr wrap="none" rtlCol="0">
                <a:spAutoFit/>
              </a:bodyPr>
              <a:lstStyle/>
              <a:p>
                <a:r>
                  <a:rPr lang="en-US" dirty="0" smtClean="0"/>
                  <a:t>*</a:t>
                </a:r>
                <a:endParaRPr lang="en-US" dirty="0"/>
              </a:p>
            </p:txBody>
          </p:sp>
        </p:grpSp>
        <p:cxnSp>
          <p:nvCxnSpPr>
            <p:cNvPr id="73" name="Straight Connector 72"/>
            <p:cNvCxnSpPr/>
            <p:nvPr/>
          </p:nvCxnSpPr>
          <p:spPr>
            <a:xfrm>
              <a:off x="1920800" y="687784"/>
              <a:ext cx="0" cy="1093236"/>
            </a:xfrm>
            <a:prstGeom prst="line">
              <a:avLst/>
            </a:prstGeom>
            <a:ln w="38100">
              <a:solidFill>
                <a:schemeClr val="tx1"/>
              </a:solidFill>
              <a:prstDash val="dash"/>
            </a:ln>
          </p:spPr>
          <p:style>
            <a:lnRef idx="2">
              <a:schemeClr val="accent1"/>
            </a:lnRef>
            <a:fillRef idx="0">
              <a:schemeClr val="accent1"/>
            </a:fillRef>
            <a:effectRef idx="1">
              <a:schemeClr val="accent1"/>
            </a:effectRef>
            <a:fontRef idx="minor">
              <a:schemeClr val="tx1"/>
            </a:fontRef>
          </p:style>
        </p:cxnSp>
      </p:grpSp>
      <p:sp>
        <p:nvSpPr>
          <p:cNvPr id="12" name="Rectangle 11"/>
          <p:cNvSpPr/>
          <p:nvPr/>
        </p:nvSpPr>
        <p:spPr>
          <a:xfrm>
            <a:off x="1931258" y="2967075"/>
            <a:ext cx="4572000" cy="2308324"/>
          </a:xfrm>
          <a:prstGeom prst="rect">
            <a:avLst/>
          </a:prstGeom>
        </p:spPr>
        <p:txBody>
          <a:bodyPr>
            <a:spAutoFit/>
          </a:bodyPr>
          <a:lstStyle/>
          <a:p>
            <a:pPr>
              <a:defRPr/>
            </a:pPr>
            <a:r>
              <a:rPr lang="en-US" dirty="0">
                <a:solidFill>
                  <a:schemeClr val="accent1"/>
                </a:solidFill>
              </a:rPr>
              <a:t>For Multiplexed Proteomics the different conditions (channels) are encoded with different tags. Shown here are two different TMT-tags. The chemical structure is identical. The stars indicate heavy isotopes (C13 or N15). Unlike MS1 based quantitative proteomics the total number of heavy isotopes on these tags is </a:t>
            </a:r>
            <a:r>
              <a:rPr lang="en-US" dirty="0">
                <a:solidFill>
                  <a:schemeClr val="accent1"/>
                </a:solidFill>
              </a:rPr>
              <a:t>identical (</a:t>
            </a:r>
            <a:r>
              <a:rPr lang="en-US" dirty="0" smtClean="0">
                <a:solidFill>
                  <a:schemeClr val="accent1"/>
                </a:solidFill>
              </a:rPr>
              <a:t>Thompson et al. 2003). </a:t>
            </a:r>
            <a:endParaRPr lang="en-US" dirty="0">
              <a:solidFill>
                <a:schemeClr val="accent1"/>
              </a:solidFill>
            </a:endParaRPr>
          </a:p>
        </p:txBody>
      </p:sp>
    </p:spTree>
    <p:extLst>
      <p:ext uri="{BB962C8B-B14F-4D97-AF65-F5344CB8AC3E}">
        <p14:creationId xmlns:p14="http://schemas.microsoft.com/office/powerpoint/2010/main" val="416864099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 name="Title 1"/>
          <p:cNvSpPr txBox="1">
            <a:spLocks/>
          </p:cNvSpPr>
          <p:nvPr/>
        </p:nvSpPr>
        <p:spPr>
          <a:xfrm>
            <a:off x="-1" y="35222"/>
            <a:ext cx="9144001" cy="652562"/>
          </a:xfrm>
          <a:prstGeom prst="rect">
            <a:avLst/>
          </a:prstGeom>
        </p:spPr>
        <p:txBody>
          <a:bodyPr>
            <a:no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r>
              <a:rPr lang="en-US" sz="3600" b="1" dirty="0" smtClean="0"/>
              <a:t>Isobaric labels </a:t>
            </a:r>
            <a:r>
              <a:rPr lang="en-US" sz="3600" b="1" dirty="0"/>
              <a:t>e</a:t>
            </a:r>
            <a:r>
              <a:rPr lang="en-US" sz="3600" b="1" dirty="0" smtClean="0"/>
              <a:t>nable </a:t>
            </a:r>
            <a:r>
              <a:rPr lang="en-US" sz="3600" b="1" dirty="0"/>
              <a:t>m</a:t>
            </a:r>
            <a:r>
              <a:rPr lang="en-US" sz="3600" b="1" dirty="0" smtClean="0"/>
              <a:t>ultiplexed </a:t>
            </a:r>
            <a:r>
              <a:rPr lang="en-US" sz="3600" b="1" dirty="0"/>
              <a:t>p</a:t>
            </a:r>
            <a:r>
              <a:rPr lang="en-US" sz="3600" b="1" dirty="0" smtClean="0"/>
              <a:t>roteomics</a:t>
            </a:r>
            <a:endParaRPr lang="en-US" sz="3600" b="1" dirty="0"/>
          </a:p>
        </p:txBody>
      </p:sp>
      <p:sp>
        <p:nvSpPr>
          <p:cNvPr id="59" name="Rectangle 58"/>
          <p:cNvSpPr/>
          <p:nvPr/>
        </p:nvSpPr>
        <p:spPr>
          <a:xfrm>
            <a:off x="5101377" y="1873839"/>
            <a:ext cx="2067230" cy="400110"/>
          </a:xfrm>
          <a:prstGeom prst="rect">
            <a:avLst/>
          </a:prstGeom>
        </p:spPr>
        <p:txBody>
          <a:bodyPr wrap="square">
            <a:spAutoFit/>
          </a:bodyPr>
          <a:lstStyle/>
          <a:p>
            <a:r>
              <a:rPr lang="en-US" sz="2000" b="1" dirty="0" smtClean="0"/>
              <a:t>TMT-127</a:t>
            </a:r>
            <a:endParaRPr lang="en-US" sz="4000" b="1" dirty="0"/>
          </a:p>
        </p:txBody>
      </p:sp>
      <p:sp>
        <p:nvSpPr>
          <p:cNvPr id="60" name="Rectangle 59"/>
          <p:cNvSpPr/>
          <p:nvPr/>
        </p:nvSpPr>
        <p:spPr>
          <a:xfrm>
            <a:off x="646828" y="1748730"/>
            <a:ext cx="2067230" cy="400110"/>
          </a:xfrm>
          <a:prstGeom prst="rect">
            <a:avLst/>
          </a:prstGeom>
        </p:spPr>
        <p:txBody>
          <a:bodyPr wrap="square">
            <a:spAutoFit/>
          </a:bodyPr>
          <a:lstStyle/>
          <a:p>
            <a:r>
              <a:rPr lang="en-US" sz="2000" b="1" dirty="0" smtClean="0"/>
              <a:t>TMT-126</a:t>
            </a:r>
            <a:endParaRPr lang="en-US" sz="4000" b="1" dirty="0"/>
          </a:p>
        </p:txBody>
      </p:sp>
      <p:grpSp>
        <p:nvGrpSpPr>
          <p:cNvPr id="62" name="Group 61"/>
          <p:cNvGrpSpPr/>
          <p:nvPr/>
        </p:nvGrpSpPr>
        <p:grpSpPr>
          <a:xfrm>
            <a:off x="5341458" y="780603"/>
            <a:ext cx="2798685" cy="1093236"/>
            <a:chOff x="5341458" y="780603"/>
            <a:chExt cx="2798685" cy="1093236"/>
          </a:xfrm>
        </p:grpSpPr>
        <p:pic>
          <p:nvPicPr>
            <p:cNvPr id="63"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41458" y="780603"/>
              <a:ext cx="2798685" cy="109323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64" name="Straight Connector 63"/>
            <p:cNvCxnSpPr/>
            <p:nvPr/>
          </p:nvCxnSpPr>
          <p:spPr>
            <a:xfrm>
              <a:off x="6246750" y="780603"/>
              <a:ext cx="0" cy="1093236"/>
            </a:xfrm>
            <a:prstGeom prst="line">
              <a:avLst/>
            </a:prstGeom>
            <a:ln w="38100">
              <a:solidFill>
                <a:schemeClr val="tx1"/>
              </a:solidFill>
              <a:prstDash val="dash"/>
            </a:ln>
          </p:spPr>
          <p:style>
            <a:lnRef idx="2">
              <a:schemeClr val="accent1"/>
            </a:lnRef>
            <a:fillRef idx="0">
              <a:schemeClr val="accent1"/>
            </a:fillRef>
            <a:effectRef idx="1">
              <a:schemeClr val="accent1"/>
            </a:effectRef>
            <a:fontRef idx="minor">
              <a:schemeClr val="tx1"/>
            </a:fontRef>
          </p:style>
        </p:cxnSp>
        <p:sp>
          <p:nvSpPr>
            <p:cNvPr id="65" name="TextBox 64"/>
            <p:cNvSpPr txBox="1"/>
            <p:nvPr/>
          </p:nvSpPr>
          <p:spPr>
            <a:xfrm>
              <a:off x="5634852" y="1142555"/>
              <a:ext cx="300082" cy="369332"/>
            </a:xfrm>
            <a:prstGeom prst="rect">
              <a:avLst/>
            </a:prstGeom>
            <a:noFill/>
          </p:spPr>
          <p:txBody>
            <a:bodyPr wrap="none" rtlCol="0">
              <a:spAutoFit/>
            </a:bodyPr>
            <a:lstStyle/>
            <a:p>
              <a:r>
                <a:rPr lang="en-US" dirty="0" smtClean="0"/>
                <a:t>*</a:t>
              </a:r>
              <a:endParaRPr lang="en-US" dirty="0"/>
            </a:p>
          </p:txBody>
        </p:sp>
        <p:sp>
          <p:nvSpPr>
            <p:cNvPr id="66" name="TextBox 65"/>
            <p:cNvSpPr txBox="1"/>
            <p:nvPr/>
          </p:nvSpPr>
          <p:spPr>
            <a:xfrm>
              <a:off x="6203176" y="1333949"/>
              <a:ext cx="300082" cy="369332"/>
            </a:xfrm>
            <a:prstGeom prst="rect">
              <a:avLst/>
            </a:prstGeom>
            <a:noFill/>
          </p:spPr>
          <p:txBody>
            <a:bodyPr wrap="none" rtlCol="0">
              <a:spAutoFit/>
            </a:bodyPr>
            <a:lstStyle/>
            <a:p>
              <a:r>
                <a:rPr lang="en-US" dirty="0" smtClean="0"/>
                <a:t>*</a:t>
              </a:r>
              <a:endParaRPr lang="en-US" dirty="0"/>
            </a:p>
          </p:txBody>
        </p:sp>
        <p:sp>
          <p:nvSpPr>
            <p:cNvPr id="67" name="TextBox 66"/>
            <p:cNvSpPr txBox="1"/>
            <p:nvPr/>
          </p:nvSpPr>
          <p:spPr>
            <a:xfrm>
              <a:off x="6646506" y="1341022"/>
              <a:ext cx="300082" cy="369332"/>
            </a:xfrm>
            <a:prstGeom prst="rect">
              <a:avLst/>
            </a:prstGeom>
            <a:noFill/>
          </p:spPr>
          <p:txBody>
            <a:bodyPr wrap="none" rtlCol="0">
              <a:spAutoFit/>
            </a:bodyPr>
            <a:lstStyle/>
            <a:p>
              <a:r>
                <a:rPr lang="en-US" dirty="0" smtClean="0"/>
                <a:t>*</a:t>
              </a:r>
              <a:endParaRPr lang="en-US" dirty="0"/>
            </a:p>
          </p:txBody>
        </p:sp>
        <p:sp>
          <p:nvSpPr>
            <p:cNvPr id="68" name="TextBox 67"/>
            <p:cNvSpPr txBox="1"/>
            <p:nvPr/>
          </p:nvSpPr>
          <p:spPr>
            <a:xfrm>
              <a:off x="6868525" y="1227605"/>
              <a:ext cx="300082" cy="369332"/>
            </a:xfrm>
            <a:prstGeom prst="rect">
              <a:avLst/>
            </a:prstGeom>
            <a:noFill/>
          </p:spPr>
          <p:txBody>
            <a:bodyPr wrap="none" rtlCol="0">
              <a:spAutoFit/>
            </a:bodyPr>
            <a:lstStyle/>
            <a:p>
              <a:r>
                <a:rPr lang="en-US" dirty="0" smtClean="0"/>
                <a:t>*</a:t>
              </a:r>
              <a:endParaRPr lang="en-US" dirty="0"/>
            </a:p>
          </p:txBody>
        </p:sp>
        <p:sp>
          <p:nvSpPr>
            <p:cNvPr id="69" name="TextBox 68"/>
            <p:cNvSpPr txBox="1"/>
            <p:nvPr/>
          </p:nvSpPr>
          <p:spPr>
            <a:xfrm>
              <a:off x="7063204" y="1330472"/>
              <a:ext cx="300082" cy="369332"/>
            </a:xfrm>
            <a:prstGeom prst="rect">
              <a:avLst/>
            </a:prstGeom>
            <a:noFill/>
          </p:spPr>
          <p:txBody>
            <a:bodyPr wrap="none" rtlCol="0">
              <a:spAutoFit/>
            </a:bodyPr>
            <a:lstStyle/>
            <a:p>
              <a:r>
                <a:rPr lang="en-US" dirty="0" smtClean="0"/>
                <a:t>*</a:t>
              </a:r>
              <a:endParaRPr lang="en-US" dirty="0"/>
            </a:p>
          </p:txBody>
        </p:sp>
      </p:grpSp>
      <p:grpSp>
        <p:nvGrpSpPr>
          <p:cNvPr id="70" name="Group 69"/>
          <p:cNvGrpSpPr/>
          <p:nvPr/>
        </p:nvGrpSpPr>
        <p:grpSpPr>
          <a:xfrm>
            <a:off x="1138987" y="687784"/>
            <a:ext cx="2490418" cy="1093236"/>
            <a:chOff x="1138987" y="687784"/>
            <a:chExt cx="2490418" cy="1093236"/>
          </a:xfrm>
        </p:grpSpPr>
        <p:grpSp>
          <p:nvGrpSpPr>
            <p:cNvPr id="72" name="Group 71"/>
            <p:cNvGrpSpPr/>
            <p:nvPr/>
          </p:nvGrpSpPr>
          <p:grpSpPr>
            <a:xfrm>
              <a:off x="1138987" y="687784"/>
              <a:ext cx="2490418" cy="1014141"/>
              <a:chOff x="1138987" y="687784"/>
              <a:chExt cx="2490418" cy="1014141"/>
            </a:xfrm>
          </p:grpSpPr>
          <p:pic>
            <p:nvPicPr>
              <p:cNvPr id="74"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38987" y="687784"/>
                <a:ext cx="2490418" cy="101414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75" name="TextBox 74"/>
              <p:cNvSpPr txBox="1"/>
              <p:nvPr/>
            </p:nvSpPr>
            <p:spPr>
              <a:xfrm>
                <a:off x="1873537" y="1234402"/>
                <a:ext cx="300082" cy="369332"/>
              </a:xfrm>
              <a:prstGeom prst="rect">
                <a:avLst/>
              </a:prstGeom>
              <a:noFill/>
            </p:spPr>
            <p:txBody>
              <a:bodyPr wrap="none" rtlCol="0">
                <a:spAutoFit/>
              </a:bodyPr>
              <a:lstStyle/>
              <a:p>
                <a:r>
                  <a:rPr lang="en-US" dirty="0" smtClean="0"/>
                  <a:t>*</a:t>
                </a:r>
                <a:endParaRPr lang="en-US" dirty="0"/>
              </a:p>
            </p:txBody>
          </p:sp>
          <p:sp>
            <p:nvSpPr>
              <p:cNvPr id="76" name="TextBox 75"/>
              <p:cNvSpPr txBox="1"/>
              <p:nvPr/>
            </p:nvSpPr>
            <p:spPr>
              <a:xfrm>
                <a:off x="2046704" y="1033695"/>
                <a:ext cx="300082" cy="369332"/>
              </a:xfrm>
              <a:prstGeom prst="rect">
                <a:avLst/>
              </a:prstGeom>
              <a:noFill/>
            </p:spPr>
            <p:txBody>
              <a:bodyPr wrap="none" rtlCol="0">
                <a:spAutoFit/>
              </a:bodyPr>
              <a:lstStyle/>
              <a:p>
                <a:r>
                  <a:rPr lang="en-US" dirty="0" smtClean="0"/>
                  <a:t>*</a:t>
                </a:r>
                <a:endParaRPr lang="en-US" dirty="0"/>
              </a:p>
            </p:txBody>
          </p:sp>
          <p:sp>
            <p:nvSpPr>
              <p:cNvPr id="78" name="TextBox 77"/>
              <p:cNvSpPr txBox="1"/>
              <p:nvPr/>
            </p:nvSpPr>
            <p:spPr>
              <a:xfrm>
                <a:off x="2219522" y="1209653"/>
                <a:ext cx="300082" cy="369332"/>
              </a:xfrm>
              <a:prstGeom prst="rect">
                <a:avLst/>
              </a:prstGeom>
              <a:noFill/>
            </p:spPr>
            <p:txBody>
              <a:bodyPr wrap="none" rtlCol="0">
                <a:spAutoFit/>
              </a:bodyPr>
              <a:lstStyle/>
              <a:p>
                <a:r>
                  <a:rPr lang="en-US" dirty="0" smtClean="0"/>
                  <a:t>*</a:t>
                </a:r>
                <a:endParaRPr lang="en-US" dirty="0"/>
              </a:p>
            </p:txBody>
          </p:sp>
          <p:sp>
            <p:nvSpPr>
              <p:cNvPr id="79" name="TextBox 78"/>
              <p:cNvSpPr txBox="1"/>
              <p:nvPr/>
            </p:nvSpPr>
            <p:spPr>
              <a:xfrm>
                <a:off x="2450807" y="1043782"/>
                <a:ext cx="300082" cy="369332"/>
              </a:xfrm>
              <a:prstGeom prst="rect">
                <a:avLst/>
              </a:prstGeom>
              <a:noFill/>
            </p:spPr>
            <p:txBody>
              <a:bodyPr wrap="none" rtlCol="0">
                <a:spAutoFit/>
              </a:bodyPr>
              <a:lstStyle/>
              <a:p>
                <a:r>
                  <a:rPr lang="en-US" dirty="0" smtClean="0"/>
                  <a:t>*</a:t>
                </a:r>
                <a:endParaRPr lang="en-US" dirty="0"/>
              </a:p>
            </p:txBody>
          </p:sp>
          <p:sp>
            <p:nvSpPr>
              <p:cNvPr id="80" name="TextBox 79"/>
              <p:cNvSpPr txBox="1"/>
              <p:nvPr/>
            </p:nvSpPr>
            <p:spPr>
              <a:xfrm>
                <a:off x="2614362" y="1196981"/>
                <a:ext cx="300082" cy="369332"/>
              </a:xfrm>
              <a:prstGeom prst="rect">
                <a:avLst/>
              </a:prstGeom>
              <a:noFill/>
            </p:spPr>
            <p:txBody>
              <a:bodyPr wrap="none" rtlCol="0">
                <a:spAutoFit/>
              </a:bodyPr>
              <a:lstStyle/>
              <a:p>
                <a:r>
                  <a:rPr lang="en-US" dirty="0" smtClean="0"/>
                  <a:t>*</a:t>
                </a:r>
                <a:endParaRPr lang="en-US" dirty="0"/>
              </a:p>
            </p:txBody>
          </p:sp>
        </p:grpSp>
        <p:cxnSp>
          <p:nvCxnSpPr>
            <p:cNvPr id="73" name="Straight Connector 72"/>
            <p:cNvCxnSpPr/>
            <p:nvPr/>
          </p:nvCxnSpPr>
          <p:spPr>
            <a:xfrm>
              <a:off x="1920800" y="687784"/>
              <a:ext cx="0" cy="1093236"/>
            </a:xfrm>
            <a:prstGeom prst="line">
              <a:avLst/>
            </a:prstGeom>
            <a:ln w="38100">
              <a:solidFill>
                <a:schemeClr val="tx1"/>
              </a:solidFill>
              <a:prstDash val="dash"/>
            </a:ln>
          </p:spPr>
          <p:style>
            <a:lnRef idx="2">
              <a:schemeClr val="accent1"/>
            </a:lnRef>
            <a:fillRef idx="0">
              <a:schemeClr val="accent1"/>
            </a:fillRef>
            <a:effectRef idx="1">
              <a:schemeClr val="accent1"/>
            </a:effectRef>
            <a:fontRef idx="minor">
              <a:schemeClr val="tx1"/>
            </a:fontRef>
          </p:style>
        </p:cxnSp>
      </p:grpSp>
      <p:grpSp>
        <p:nvGrpSpPr>
          <p:cNvPr id="9" name="Group 8"/>
          <p:cNvGrpSpPr/>
          <p:nvPr/>
        </p:nvGrpSpPr>
        <p:grpSpPr>
          <a:xfrm>
            <a:off x="47058" y="2834690"/>
            <a:ext cx="3962400" cy="3305978"/>
            <a:chOff x="47058" y="2834690"/>
            <a:chExt cx="3962400" cy="3305978"/>
          </a:xfrm>
        </p:grpSpPr>
        <p:grpSp>
          <p:nvGrpSpPr>
            <p:cNvPr id="3" name="Group 103"/>
            <p:cNvGrpSpPr/>
            <p:nvPr/>
          </p:nvGrpSpPr>
          <p:grpSpPr>
            <a:xfrm>
              <a:off x="743518" y="2834690"/>
              <a:ext cx="3265940" cy="2438400"/>
              <a:chOff x="914400" y="990600"/>
              <a:chExt cx="3265940" cy="2438400"/>
            </a:xfrm>
          </p:grpSpPr>
          <p:cxnSp>
            <p:nvCxnSpPr>
              <p:cNvPr id="25" name="Straight Connector 24"/>
              <p:cNvCxnSpPr/>
              <p:nvPr/>
            </p:nvCxnSpPr>
            <p:spPr>
              <a:xfrm>
                <a:off x="914400" y="3429000"/>
                <a:ext cx="2895600"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5" name="TextBox 4"/>
              <p:cNvSpPr txBox="1"/>
              <p:nvPr/>
            </p:nvSpPr>
            <p:spPr>
              <a:xfrm>
                <a:off x="1600200" y="990600"/>
                <a:ext cx="1361335" cy="369332"/>
              </a:xfrm>
              <a:prstGeom prst="rect">
                <a:avLst/>
              </a:prstGeom>
              <a:noFill/>
            </p:spPr>
            <p:txBody>
              <a:bodyPr wrap="none" rtlCol="0">
                <a:spAutoFit/>
              </a:bodyPr>
              <a:lstStyle/>
              <a:p>
                <a:r>
                  <a:rPr lang="en-US" dirty="0" smtClean="0"/>
                  <a:t>MS1 Spectra</a:t>
                </a:r>
                <a:endParaRPr lang="en-US" dirty="0"/>
              </a:p>
            </p:txBody>
          </p:sp>
          <p:cxnSp>
            <p:nvCxnSpPr>
              <p:cNvPr id="6" name="Straight Arrow Connector 5"/>
              <p:cNvCxnSpPr/>
              <p:nvPr/>
            </p:nvCxnSpPr>
            <p:spPr>
              <a:xfrm>
                <a:off x="1752600" y="1676399"/>
                <a:ext cx="533400" cy="306389"/>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7" name="TextBox 6"/>
              <p:cNvSpPr txBox="1"/>
              <p:nvPr/>
            </p:nvSpPr>
            <p:spPr>
              <a:xfrm>
                <a:off x="1284740" y="1402728"/>
                <a:ext cx="2895600" cy="276999"/>
              </a:xfrm>
              <a:prstGeom prst="rect">
                <a:avLst/>
              </a:prstGeom>
              <a:noFill/>
            </p:spPr>
            <p:txBody>
              <a:bodyPr wrap="square" rtlCol="0">
                <a:spAutoFit/>
              </a:bodyPr>
              <a:lstStyle/>
              <a:p>
                <a:r>
                  <a:rPr lang="en-US" sz="1200" b="1" i="1" dirty="0" smtClean="0"/>
                  <a:t>Target peptide</a:t>
                </a:r>
                <a:endParaRPr lang="en-US" sz="1200" b="1" i="1" dirty="0"/>
              </a:p>
            </p:txBody>
          </p:sp>
        </p:grpSp>
        <p:cxnSp>
          <p:nvCxnSpPr>
            <p:cNvPr id="96" name="Straight Connector 95"/>
            <p:cNvCxnSpPr/>
            <p:nvPr/>
          </p:nvCxnSpPr>
          <p:spPr>
            <a:xfrm>
              <a:off x="2197090" y="3596690"/>
              <a:ext cx="0" cy="1081573"/>
            </a:xfrm>
            <a:prstGeom prst="line">
              <a:avLst/>
            </a:prstGeom>
            <a:ln w="76200">
              <a:solidFill>
                <a:schemeClr val="accent1"/>
              </a:solidFill>
            </a:ln>
            <a:effectLst>
              <a:glow rad="1841500">
                <a:schemeClr val="accent1">
                  <a:alpha val="0"/>
                </a:schemeClr>
              </a:glow>
            </a:effectLst>
          </p:spPr>
          <p:style>
            <a:lnRef idx="1">
              <a:schemeClr val="accent1"/>
            </a:lnRef>
            <a:fillRef idx="0">
              <a:schemeClr val="accent1"/>
            </a:fillRef>
            <a:effectRef idx="0">
              <a:schemeClr val="accent1"/>
            </a:effectRef>
            <a:fontRef idx="minor">
              <a:schemeClr val="tx1"/>
            </a:fontRef>
          </p:style>
        </p:cxnSp>
        <p:cxnSp>
          <p:nvCxnSpPr>
            <p:cNvPr id="97" name="Straight Connector 96"/>
            <p:cNvCxnSpPr/>
            <p:nvPr/>
          </p:nvCxnSpPr>
          <p:spPr>
            <a:xfrm>
              <a:off x="2197090" y="4678263"/>
              <a:ext cx="0" cy="583159"/>
            </a:xfrm>
            <a:prstGeom prst="line">
              <a:avLst/>
            </a:prstGeom>
            <a:ln w="76200">
              <a:solidFill>
                <a:srgbClr val="FF0000"/>
              </a:solidFill>
            </a:ln>
            <a:effectLst>
              <a:glow rad="1841500">
                <a:schemeClr val="accent1">
                  <a:alpha val="0"/>
                </a:schemeClr>
              </a:glow>
            </a:effectLst>
          </p:spPr>
          <p:style>
            <a:lnRef idx="1">
              <a:schemeClr val="accent1"/>
            </a:lnRef>
            <a:fillRef idx="0">
              <a:schemeClr val="accent1"/>
            </a:fillRef>
            <a:effectRef idx="0">
              <a:schemeClr val="accent1"/>
            </a:effectRef>
            <a:fontRef idx="minor">
              <a:schemeClr val="tx1"/>
            </a:fontRef>
          </p:style>
        </p:cxnSp>
        <p:sp>
          <p:nvSpPr>
            <p:cNvPr id="104" name="Rectangle 103"/>
            <p:cNvSpPr/>
            <p:nvPr/>
          </p:nvSpPr>
          <p:spPr>
            <a:xfrm>
              <a:off x="1151958" y="3183423"/>
              <a:ext cx="2235639" cy="2066851"/>
            </a:xfrm>
            <a:prstGeom prst="rect">
              <a:avLst/>
            </a:prstGeom>
            <a:no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TextBox 104"/>
            <p:cNvSpPr txBox="1"/>
            <p:nvPr/>
          </p:nvSpPr>
          <p:spPr>
            <a:xfrm>
              <a:off x="275658" y="3802474"/>
              <a:ext cx="1001260" cy="523220"/>
            </a:xfrm>
            <a:prstGeom prst="rect">
              <a:avLst/>
            </a:prstGeom>
            <a:noFill/>
          </p:spPr>
          <p:txBody>
            <a:bodyPr wrap="square" rtlCol="0">
              <a:spAutoFit/>
            </a:bodyPr>
            <a:lstStyle/>
            <a:p>
              <a:pPr algn="ctr"/>
              <a:r>
                <a:rPr lang="en-US" sz="1400" b="1" dirty="0" smtClean="0">
                  <a:solidFill>
                    <a:schemeClr val="bg1">
                      <a:lumMod val="50000"/>
                    </a:schemeClr>
                  </a:solidFill>
                </a:rPr>
                <a:t>Isolation </a:t>
              </a:r>
            </a:p>
            <a:p>
              <a:pPr algn="ctr"/>
              <a:r>
                <a:rPr lang="en-US" sz="1400" b="1" dirty="0" smtClean="0">
                  <a:solidFill>
                    <a:schemeClr val="bg1">
                      <a:lumMod val="50000"/>
                    </a:schemeClr>
                  </a:solidFill>
                </a:rPr>
                <a:t>window</a:t>
              </a:r>
              <a:endParaRPr lang="en-US" sz="1400" b="1" dirty="0">
                <a:solidFill>
                  <a:schemeClr val="bg1">
                    <a:lumMod val="50000"/>
                  </a:schemeClr>
                </a:solidFill>
              </a:endParaRPr>
            </a:p>
          </p:txBody>
        </p:sp>
        <p:grpSp>
          <p:nvGrpSpPr>
            <p:cNvPr id="119" name="Group 118"/>
            <p:cNvGrpSpPr/>
            <p:nvPr/>
          </p:nvGrpSpPr>
          <p:grpSpPr>
            <a:xfrm>
              <a:off x="1970507" y="5288099"/>
              <a:ext cx="483979" cy="852569"/>
              <a:chOff x="7772400" y="965372"/>
              <a:chExt cx="533400" cy="939628"/>
            </a:xfrm>
          </p:grpSpPr>
          <p:pic>
            <p:nvPicPr>
              <p:cNvPr id="120" name="Picture 6"/>
              <p:cNvPicPr>
                <a:picLocks noChangeAspect="1" noChangeArrowheads="1"/>
              </p:cNvPicPr>
              <p:nvPr/>
            </p:nvPicPr>
            <p:blipFill rotWithShape="1">
              <a:blip r:embed="rId5">
                <a:extLst>
                  <a:ext uri="{28A0092B-C50C-407E-A947-70E740481C1C}">
                    <a14:useLocalDpi xmlns:a14="http://schemas.microsoft.com/office/drawing/2010/main" val="0"/>
                  </a:ext>
                </a:extLst>
              </a:blip>
              <a:srcRect r="50000" b="30322"/>
              <a:stretch/>
            </p:blipFill>
            <p:spPr bwMode="auto">
              <a:xfrm flipH="1">
                <a:off x="7782919" y="965372"/>
                <a:ext cx="522881" cy="60101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21" name="Picture 6"/>
              <p:cNvPicPr>
                <a:picLocks noChangeAspect="1" noChangeArrowheads="1"/>
              </p:cNvPicPr>
              <p:nvPr/>
            </p:nvPicPr>
            <p:blipFill rotWithShape="1">
              <a:blip r:embed="rId5">
                <a:extLst>
                  <a:ext uri="{28A0092B-C50C-407E-A947-70E740481C1C}">
                    <a14:useLocalDpi xmlns:a14="http://schemas.microsoft.com/office/drawing/2010/main" val="0"/>
                  </a:ext>
                </a:extLst>
              </a:blip>
              <a:srcRect r="50000" b="30322"/>
              <a:stretch/>
            </p:blipFill>
            <p:spPr bwMode="auto">
              <a:xfrm flipH="1">
                <a:off x="7772400" y="1303984"/>
                <a:ext cx="522881" cy="60101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22" name="Rectangle 121"/>
              <p:cNvSpPr/>
              <p:nvPr/>
            </p:nvSpPr>
            <p:spPr>
              <a:xfrm>
                <a:off x="8093026" y="1229697"/>
                <a:ext cx="212774" cy="65703"/>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3" name="Rectangle 122"/>
              <p:cNvSpPr/>
              <p:nvPr/>
            </p:nvSpPr>
            <p:spPr>
              <a:xfrm>
                <a:off x="8077200" y="1839297"/>
                <a:ext cx="212774" cy="65703"/>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54" name="TextBox 153"/>
            <p:cNvSpPr txBox="1"/>
            <p:nvPr/>
          </p:nvSpPr>
          <p:spPr>
            <a:xfrm>
              <a:off x="47058" y="4989272"/>
              <a:ext cx="1104900" cy="523220"/>
            </a:xfrm>
            <a:prstGeom prst="rect">
              <a:avLst/>
            </a:prstGeom>
            <a:noFill/>
          </p:spPr>
          <p:txBody>
            <a:bodyPr wrap="square" rtlCol="0">
              <a:spAutoFit/>
            </a:bodyPr>
            <a:lstStyle/>
            <a:p>
              <a:r>
                <a:rPr lang="en-US" sz="1400" dirty="0" smtClean="0"/>
                <a:t>Peptides</a:t>
              </a:r>
              <a:br>
                <a:rPr lang="en-US" sz="1400" dirty="0" smtClean="0"/>
              </a:br>
              <a:r>
                <a:rPr lang="en-US" sz="1400" dirty="0" smtClean="0"/>
                <a:t>(ionized):</a:t>
              </a:r>
              <a:endParaRPr lang="en-US" sz="1400" dirty="0"/>
            </a:p>
          </p:txBody>
        </p:sp>
        <p:cxnSp>
          <p:nvCxnSpPr>
            <p:cNvPr id="160" name="Straight Connector 159"/>
            <p:cNvCxnSpPr/>
            <p:nvPr/>
          </p:nvCxnSpPr>
          <p:spPr>
            <a:xfrm flipV="1">
              <a:off x="1026997" y="4821218"/>
              <a:ext cx="0" cy="451872"/>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1" name="Straight Connector 160"/>
            <p:cNvCxnSpPr/>
            <p:nvPr/>
          </p:nvCxnSpPr>
          <p:spPr>
            <a:xfrm flipV="1">
              <a:off x="885258" y="5082590"/>
              <a:ext cx="1" cy="19050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2646014" y="5341747"/>
              <a:ext cx="550151" cy="369332"/>
            </a:xfrm>
            <a:prstGeom prst="rect">
              <a:avLst/>
            </a:prstGeom>
            <a:noFill/>
          </p:spPr>
          <p:txBody>
            <a:bodyPr wrap="none" rtlCol="0">
              <a:spAutoFit/>
            </a:bodyPr>
            <a:lstStyle/>
            <a:p>
              <a:r>
                <a:rPr lang="en-US" dirty="0" smtClean="0"/>
                <a:t>m/z</a:t>
              </a:r>
              <a:endParaRPr lang="en-US" dirty="0"/>
            </a:p>
          </p:txBody>
        </p:sp>
      </p:grpSp>
      <p:sp>
        <p:nvSpPr>
          <p:cNvPr id="4" name="Rectangle 3"/>
          <p:cNvSpPr/>
          <p:nvPr/>
        </p:nvSpPr>
        <p:spPr>
          <a:xfrm>
            <a:off x="4510547" y="3478184"/>
            <a:ext cx="4572000" cy="1477328"/>
          </a:xfrm>
          <a:prstGeom prst="rect">
            <a:avLst/>
          </a:prstGeom>
        </p:spPr>
        <p:txBody>
          <a:bodyPr>
            <a:spAutoFit/>
          </a:bodyPr>
          <a:lstStyle/>
          <a:p>
            <a:pPr>
              <a:defRPr/>
            </a:pPr>
            <a:r>
              <a:rPr lang="en-US" dirty="0">
                <a:solidFill>
                  <a:schemeClr val="accent1"/>
                </a:solidFill>
              </a:rPr>
              <a:t>Peptides </a:t>
            </a:r>
            <a:r>
              <a:rPr lang="en-US" dirty="0" smtClean="0">
                <a:solidFill>
                  <a:schemeClr val="accent1"/>
                </a:solidFill>
              </a:rPr>
              <a:t>from multiple conditions (here two) are </a:t>
            </a:r>
            <a:r>
              <a:rPr lang="en-US" dirty="0">
                <a:solidFill>
                  <a:schemeClr val="accent1"/>
                </a:solidFill>
              </a:rPr>
              <a:t>labeled with these </a:t>
            </a:r>
            <a:r>
              <a:rPr lang="en-US" dirty="0" smtClean="0">
                <a:solidFill>
                  <a:schemeClr val="accent1"/>
                </a:solidFill>
              </a:rPr>
              <a:t>tags which are </a:t>
            </a:r>
            <a:r>
              <a:rPr lang="en-US" dirty="0">
                <a:solidFill>
                  <a:schemeClr val="accent1"/>
                </a:solidFill>
              </a:rPr>
              <a:t>indistinguishable in the MS1 spectrum as the peptides from different conditions  will </a:t>
            </a:r>
            <a:r>
              <a:rPr lang="en-US" dirty="0" smtClean="0">
                <a:solidFill>
                  <a:schemeClr val="accent1"/>
                </a:solidFill>
              </a:rPr>
              <a:t>exhibit the same </a:t>
            </a:r>
            <a:r>
              <a:rPr lang="en-US" dirty="0">
                <a:solidFill>
                  <a:schemeClr val="accent1"/>
                </a:solidFill>
              </a:rPr>
              <a:t>m/z values. </a:t>
            </a:r>
          </a:p>
        </p:txBody>
      </p:sp>
    </p:spTree>
    <p:extLst>
      <p:ext uri="{BB962C8B-B14F-4D97-AF65-F5344CB8AC3E}">
        <p14:creationId xmlns:p14="http://schemas.microsoft.com/office/powerpoint/2010/main" val="243525715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 name="TextBox 88"/>
          <p:cNvSpPr txBox="1"/>
          <p:nvPr/>
        </p:nvSpPr>
        <p:spPr>
          <a:xfrm>
            <a:off x="3552258" y="2795161"/>
            <a:ext cx="4191001" cy="369332"/>
          </a:xfrm>
          <a:prstGeom prst="rect">
            <a:avLst/>
          </a:prstGeom>
          <a:noFill/>
        </p:spPr>
        <p:txBody>
          <a:bodyPr wrap="square" rtlCol="0">
            <a:spAutoFit/>
          </a:bodyPr>
          <a:lstStyle/>
          <a:p>
            <a:r>
              <a:rPr lang="en-US" dirty="0"/>
              <a:t>MS2 Spectra, TMT Reporter </a:t>
            </a:r>
            <a:r>
              <a:rPr lang="en-US" dirty="0" smtClean="0"/>
              <a:t>Ions</a:t>
            </a:r>
            <a:endParaRPr lang="en-US" dirty="0"/>
          </a:p>
        </p:txBody>
      </p:sp>
      <p:pic>
        <p:nvPicPr>
          <p:cNvPr id="91" name="Picture 17"/>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639118" y="5222282"/>
            <a:ext cx="281262" cy="13816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06" name="Arc 105"/>
          <p:cNvSpPr/>
          <p:nvPr/>
        </p:nvSpPr>
        <p:spPr>
          <a:xfrm rot="19024217">
            <a:off x="2775138" y="3999460"/>
            <a:ext cx="1405965" cy="1547791"/>
          </a:xfrm>
          <a:prstGeom prst="arc">
            <a:avLst/>
          </a:prstGeom>
          <a:ln w="28575">
            <a:solidFill>
              <a:schemeClr val="bg1">
                <a:lumMod val="65000"/>
              </a:schemeClr>
            </a:solidFill>
            <a:headEnd type="none" w="med" len="med"/>
            <a:tailEnd type="arrow"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17" name="TextBox 116"/>
          <p:cNvSpPr txBox="1"/>
          <p:nvPr/>
        </p:nvSpPr>
        <p:spPr>
          <a:xfrm>
            <a:off x="3552258" y="3432622"/>
            <a:ext cx="1142999" cy="646331"/>
          </a:xfrm>
          <a:prstGeom prst="rect">
            <a:avLst/>
          </a:prstGeom>
          <a:noFill/>
        </p:spPr>
        <p:txBody>
          <a:bodyPr wrap="square" rtlCol="0">
            <a:spAutoFit/>
          </a:bodyPr>
          <a:lstStyle/>
          <a:p>
            <a:pPr algn="ctr"/>
            <a:r>
              <a:rPr lang="en-US" sz="1200" b="1" dirty="0" smtClean="0">
                <a:effectLst>
                  <a:outerShdw blurRad="38100" dist="38100" dir="2700000" algn="tl">
                    <a:srgbClr val="000000">
                      <a:alpha val="43137"/>
                    </a:srgbClr>
                  </a:outerShdw>
                </a:effectLst>
              </a:rPr>
              <a:t>Isolate, </a:t>
            </a:r>
          </a:p>
          <a:p>
            <a:pPr algn="ctr"/>
            <a:r>
              <a:rPr lang="en-US" sz="1200" b="1" dirty="0" smtClean="0">
                <a:effectLst>
                  <a:outerShdw blurRad="38100" dist="38100" dir="2700000" algn="tl">
                    <a:srgbClr val="000000">
                      <a:alpha val="43137"/>
                    </a:srgbClr>
                  </a:outerShdw>
                </a:effectLst>
              </a:rPr>
              <a:t>fragment TMT</a:t>
            </a:r>
            <a:br>
              <a:rPr lang="en-US" sz="1200" b="1" dirty="0" smtClean="0">
                <a:effectLst>
                  <a:outerShdw blurRad="38100" dist="38100" dir="2700000" algn="tl">
                    <a:srgbClr val="000000">
                      <a:alpha val="43137"/>
                    </a:srgbClr>
                  </a:outerShdw>
                </a:effectLst>
              </a:rPr>
            </a:br>
            <a:r>
              <a:rPr lang="en-US" sz="1200" b="1" dirty="0" smtClean="0">
                <a:effectLst>
                  <a:outerShdw blurRad="38100" dist="38100" dir="2700000" algn="tl">
                    <a:srgbClr val="000000">
                      <a:alpha val="43137"/>
                    </a:srgbClr>
                  </a:outerShdw>
                </a:effectLst>
              </a:rPr>
              <a:t>with MS2</a:t>
            </a:r>
            <a:endParaRPr lang="en-US" sz="1200" b="1" dirty="0">
              <a:effectLst>
                <a:outerShdw blurRad="38100" dist="38100" dir="2700000" algn="tl">
                  <a:srgbClr val="000000">
                    <a:alpha val="43137"/>
                  </a:srgbClr>
                </a:outerShdw>
              </a:effectLst>
            </a:endParaRPr>
          </a:p>
        </p:txBody>
      </p:sp>
      <p:grpSp>
        <p:nvGrpSpPr>
          <p:cNvPr id="11" name="Group 10"/>
          <p:cNvGrpSpPr/>
          <p:nvPr/>
        </p:nvGrpSpPr>
        <p:grpSpPr>
          <a:xfrm>
            <a:off x="4005511" y="3068555"/>
            <a:ext cx="1413603" cy="2684385"/>
            <a:chOff x="4479641" y="3051622"/>
            <a:chExt cx="1413603" cy="2684385"/>
          </a:xfrm>
        </p:grpSpPr>
        <p:grpSp>
          <p:nvGrpSpPr>
            <p:cNvPr id="26" name="Group 97"/>
            <p:cNvGrpSpPr/>
            <p:nvPr/>
          </p:nvGrpSpPr>
          <p:grpSpPr>
            <a:xfrm>
              <a:off x="4479641" y="3051622"/>
              <a:ext cx="1219200" cy="2567465"/>
              <a:chOff x="5029200" y="1230868"/>
              <a:chExt cx="1219200" cy="2567465"/>
            </a:xfrm>
          </p:grpSpPr>
          <p:grpSp>
            <p:nvGrpSpPr>
              <p:cNvPr id="27" name="Group 94"/>
              <p:cNvGrpSpPr/>
              <p:nvPr/>
            </p:nvGrpSpPr>
            <p:grpSpPr>
              <a:xfrm>
                <a:off x="5029200" y="3429000"/>
                <a:ext cx="1219200" cy="369333"/>
                <a:chOff x="5105400" y="3428999"/>
                <a:chExt cx="1219200" cy="369333"/>
              </a:xfrm>
            </p:grpSpPr>
            <p:cxnSp>
              <p:nvCxnSpPr>
                <p:cNvPr id="57" name="Straight Connector 56"/>
                <p:cNvCxnSpPr/>
                <p:nvPr/>
              </p:nvCxnSpPr>
              <p:spPr>
                <a:xfrm>
                  <a:off x="5105400" y="3428999"/>
                  <a:ext cx="1180273" cy="1"/>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30" name="TextBox 29"/>
                <p:cNvSpPr txBox="1"/>
                <p:nvPr/>
              </p:nvSpPr>
              <p:spPr>
                <a:xfrm>
                  <a:off x="5331676" y="3429000"/>
                  <a:ext cx="535724" cy="369332"/>
                </a:xfrm>
                <a:prstGeom prst="rect">
                  <a:avLst/>
                </a:prstGeom>
                <a:noFill/>
              </p:spPr>
              <p:txBody>
                <a:bodyPr wrap="none" rtlCol="0">
                  <a:spAutoFit/>
                </a:bodyPr>
                <a:lstStyle/>
                <a:p>
                  <a:r>
                    <a:rPr lang="en-US" dirty="0" smtClean="0"/>
                    <a:t>126</a:t>
                  </a:r>
                  <a:endParaRPr lang="en-US" dirty="0"/>
                </a:p>
              </p:txBody>
            </p:sp>
            <p:sp>
              <p:nvSpPr>
                <p:cNvPr id="31" name="TextBox 30"/>
                <p:cNvSpPr txBox="1"/>
                <p:nvPr/>
              </p:nvSpPr>
              <p:spPr>
                <a:xfrm>
                  <a:off x="5788876" y="3429000"/>
                  <a:ext cx="535724" cy="369332"/>
                </a:xfrm>
                <a:prstGeom prst="rect">
                  <a:avLst/>
                </a:prstGeom>
                <a:noFill/>
              </p:spPr>
              <p:txBody>
                <a:bodyPr wrap="none" rtlCol="0">
                  <a:spAutoFit/>
                </a:bodyPr>
                <a:lstStyle/>
                <a:p>
                  <a:r>
                    <a:rPr lang="en-US" dirty="0" smtClean="0"/>
                    <a:t>127</a:t>
                  </a:r>
                  <a:endParaRPr lang="en-US" dirty="0"/>
                </a:p>
              </p:txBody>
            </p:sp>
          </p:grpSp>
          <p:sp>
            <p:nvSpPr>
              <p:cNvPr id="28" name="TextBox 27"/>
              <p:cNvSpPr txBox="1"/>
              <p:nvPr/>
            </p:nvSpPr>
            <p:spPr>
              <a:xfrm>
                <a:off x="5334000" y="1230868"/>
                <a:ext cx="184731" cy="369332"/>
              </a:xfrm>
              <a:prstGeom prst="rect">
                <a:avLst/>
              </a:prstGeom>
              <a:noFill/>
            </p:spPr>
            <p:txBody>
              <a:bodyPr wrap="none" rtlCol="0">
                <a:spAutoFit/>
              </a:bodyPr>
              <a:lstStyle/>
              <a:p>
                <a:endParaRPr lang="en-US" dirty="0"/>
              </a:p>
            </p:txBody>
          </p:sp>
        </p:grpSp>
        <p:cxnSp>
          <p:nvCxnSpPr>
            <p:cNvPr id="71" name="Straight Connector 70"/>
            <p:cNvCxnSpPr/>
            <p:nvPr/>
          </p:nvCxnSpPr>
          <p:spPr>
            <a:xfrm>
              <a:off x="5346416" y="4731128"/>
              <a:ext cx="0" cy="476087"/>
            </a:xfrm>
            <a:prstGeom prst="line">
              <a:avLst/>
            </a:prstGeom>
            <a:ln w="76200">
              <a:solidFill>
                <a:srgbClr val="FF0000"/>
              </a:solidFill>
            </a:ln>
            <a:effectLst>
              <a:glow rad="1841500">
                <a:schemeClr val="accent1">
                  <a:alpha val="0"/>
                </a:schemeClr>
              </a:glow>
            </a:effectLst>
          </p:spPr>
          <p:style>
            <a:lnRef idx="1">
              <a:schemeClr val="accent1"/>
            </a:lnRef>
            <a:fillRef idx="0">
              <a:schemeClr val="accent1"/>
            </a:fillRef>
            <a:effectRef idx="0">
              <a:schemeClr val="accent1"/>
            </a:effectRef>
            <a:fontRef idx="minor">
              <a:schemeClr val="tx1"/>
            </a:fontRef>
          </p:style>
        </p:cxnSp>
        <p:cxnSp>
          <p:nvCxnSpPr>
            <p:cNvPr id="77" name="Straight Connector 76"/>
            <p:cNvCxnSpPr/>
            <p:nvPr/>
          </p:nvCxnSpPr>
          <p:spPr>
            <a:xfrm>
              <a:off x="4961369" y="4206619"/>
              <a:ext cx="0" cy="990600"/>
            </a:xfrm>
            <a:prstGeom prst="line">
              <a:avLst/>
            </a:prstGeom>
            <a:ln w="76200">
              <a:solidFill>
                <a:schemeClr val="accent1"/>
              </a:solidFill>
            </a:ln>
            <a:effectLst>
              <a:glow rad="1841500">
                <a:schemeClr val="accent1">
                  <a:alpha val="0"/>
                </a:schemeClr>
              </a:glow>
            </a:effectLst>
          </p:spPr>
          <p:style>
            <a:lnRef idx="1">
              <a:schemeClr val="accent1"/>
            </a:lnRef>
            <a:fillRef idx="0">
              <a:schemeClr val="accent1"/>
            </a:fillRef>
            <a:effectRef idx="0">
              <a:schemeClr val="accent1"/>
            </a:effectRef>
            <a:fontRef idx="minor">
              <a:schemeClr val="tx1"/>
            </a:fontRef>
          </p:style>
        </p:cxnSp>
        <p:pic>
          <p:nvPicPr>
            <p:cNvPr id="118" name="Picture 17"/>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611982" y="5161887"/>
              <a:ext cx="281262" cy="13816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43" name="Flowchart: Connector 142"/>
            <p:cNvSpPr/>
            <p:nvPr/>
          </p:nvSpPr>
          <p:spPr>
            <a:xfrm>
              <a:off x="4705917" y="5605202"/>
              <a:ext cx="136015" cy="130805"/>
            </a:xfrm>
            <a:prstGeom prst="flowChartConnector">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4" name="Flowchart: Connector 143"/>
            <p:cNvSpPr/>
            <p:nvPr/>
          </p:nvSpPr>
          <p:spPr>
            <a:xfrm>
              <a:off x="4933762" y="5598892"/>
              <a:ext cx="136015" cy="130805"/>
            </a:xfrm>
            <a:prstGeom prst="flowChartConnector">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5" name="Flowchart: Connector 144"/>
            <p:cNvSpPr/>
            <p:nvPr/>
          </p:nvSpPr>
          <p:spPr>
            <a:xfrm>
              <a:off x="5248164" y="5589498"/>
              <a:ext cx="136015" cy="130805"/>
            </a:xfrm>
            <a:prstGeom prst="flowChartConnector">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cxnSp>
        <p:nvCxnSpPr>
          <p:cNvPr id="162" name="Straight Connector 161"/>
          <p:cNvCxnSpPr/>
          <p:nvPr/>
        </p:nvCxnSpPr>
        <p:spPr>
          <a:xfrm rot="5400000" flipH="1" flipV="1">
            <a:off x="3285558" y="5082590"/>
            <a:ext cx="381000"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4" name="Straight Connector 163"/>
          <p:cNvCxnSpPr/>
          <p:nvPr/>
        </p:nvCxnSpPr>
        <p:spPr>
          <a:xfrm flipV="1">
            <a:off x="3552258" y="4640155"/>
            <a:ext cx="0" cy="621267"/>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95" name="Title 1"/>
          <p:cNvSpPr txBox="1">
            <a:spLocks/>
          </p:cNvSpPr>
          <p:nvPr/>
        </p:nvSpPr>
        <p:spPr>
          <a:xfrm>
            <a:off x="-1" y="35222"/>
            <a:ext cx="9144001" cy="652562"/>
          </a:xfrm>
          <a:prstGeom prst="rect">
            <a:avLst/>
          </a:prstGeom>
        </p:spPr>
        <p:txBody>
          <a:bodyPr>
            <a:no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r>
              <a:rPr lang="en-US" sz="3600" b="1" dirty="0" smtClean="0"/>
              <a:t>Isobaric labels </a:t>
            </a:r>
            <a:r>
              <a:rPr lang="en-US" sz="3600" b="1" dirty="0"/>
              <a:t>e</a:t>
            </a:r>
            <a:r>
              <a:rPr lang="en-US" sz="3600" b="1" dirty="0" smtClean="0"/>
              <a:t>nable </a:t>
            </a:r>
            <a:r>
              <a:rPr lang="en-US" sz="3600" b="1" dirty="0"/>
              <a:t>m</a:t>
            </a:r>
            <a:r>
              <a:rPr lang="en-US" sz="3600" b="1" dirty="0" smtClean="0"/>
              <a:t>ultiplexed </a:t>
            </a:r>
            <a:r>
              <a:rPr lang="en-US" sz="3600" b="1" dirty="0"/>
              <a:t>p</a:t>
            </a:r>
            <a:r>
              <a:rPr lang="en-US" sz="3600" b="1" dirty="0" smtClean="0"/>
              <a:t>roteomics</a:t>
            </a:r>
            <a:endParaRPr lang="en-US" sz="3600" b="1" dirty="0"/>
          </a:p>
        </p:txBody>
      </p:sp>
      <p:sp>
        <p:nvSpPr>
          <p:cNvPr id="59" name="Rectangle 58"/>
          <p:cNvSpPr/>
          <p:nvPr/>
        </p:nvSpPr>
        <p:spPr>
          <a:xfrm>
            <a:off x="5101377" y="1873839"/>
            <a:ext cx="2067230" cy="400110"/>
          </a:xfrm>
          <a:prstGeom prst="rect">
            <a:avLst/>
          </a:prstGeom>
        </p:spPr>
        <p:txBody>
          <a:bodyPr wrap="square">
            <a:spAutoFit/>
          </a:bodyPr>
          <a:lstStyle/>
          <a:p>
            <a:r>
              <a:rPr lang="en-US" sz="2000" b="1" dirty="0" smtClean="0"/>
              <a:t>TMT-127</a:t>
            </a:r>
            <a:endParaRPr lang="en-US" sz="4000" b="1" dirty="0"/>
          </a:p>
        </p:txBody>
      </p:sp>
      <p:sp>
        <p:nvSpPr>
          <p:cNvPr id="60" name="Rectangle 59"/>
          <p:cNvSpPr/>
          <p:nvPr/>
        </p:nvSpPr>
        <p:spPr>
          <a:xfrm>
            <a:off x="646828" y="1748730"/>
            <a:ext cx="2067230" cy="400110"/>
          </a:xfrm>
          <a:prstGeom prst="rect">
            <a:avLst/>
          </a:prstGeom>
        </p:spPr>
        <p:txBody>
          <a:bodyPr wrap="square">
            <a:spAutoFit/>
          </a:bodyPr>
          <a:lstStyle/>
          <a:p>
            <a:r>
              <a:rPr lang="en-US" sz="2000" b="1" dirty="0" smtClean="0"/>
              <a:t>TMT-126</a:t>
            </a:r>
            <a:endParaRPr lang="en-US" sz="4000" b="1" dirty="0"/>
          </a:p>
        </p:txBody>
      </p:sp>
      <p:grpSp>
        <p:nvGrpSpPr>
          <p:cNvPr id="62" name="Group 61"/>
          <p:cNvGrpSpPr/>
          <p:nvPr/>
        </p:nvGrpSpPr>
        <p:grpSpPr>
          <a:xfrm>
            <a:off x="5341458" y="780603"/>
            <a:ext cx="2798685" cy="1093236"/>
            <a:chOff x="5341458" y="780603"/>
            <a:chExt cx="2798685" cy="1093236"/>
          </a:xfrm>
        </p:grpSpPr>
        <p:pic>
          <p:nvPicPr>
            <p:cNvPr id="63" name="Picture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41458" y="780603"/>
              <a:ext cx="2798685" cy="109323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64" name="Straight Connector 63"/>
            <p:cNvCxnSpPr/>
            <p:nvPr/>
          </p:nvCxnSpPr>
          <p:spPr>
            <a:xfrm>
              <a:off x="6246750" y="780603"/>
              <a:ext cx="0" cy="1093236"/>
            </a:xfrm>
            <a:prstGeom prst="line">
              <a:avLst/>
            </a:prstGeom>
            <a:ln w="38100">
              <a:solidFill>
                <a:schemeClr val="tx1"/>
              </a:solidFill>
              <a:prstDash val="dash"/>
            </a:ln>
          </p:spPr>
          <p:style>
            <a:lnRef idx="2">
              <a:schemeClr val="accent1"/>
            </a:lnRef>
            <a:fillRef idx="0">
              <a:schemeClr val="accent1"/>
            </a:fillRef>
            <a:effectRef idx="1">
              <a:schemeClr val="accent1"/>
            </a:effectRef>
            <a:fontRef idx="minor">
              <a:schemeClr val="tx1"/>
            </a:fontRef>
          </p:style>
        </p:cxnSp>
        <p:sp>
          <p:nvSpPr>
            <p:cNvPr id="65" name="TextBox 64"/>
            <p:cNvSpPr txBox="1"/>
            <p:nvPr/>
          </p:nvSpPr>
          <p:spPr>
            <a:xfrm>
              <a:off x="5634852" y="1142555"/>
              <a:ext cx="300082" cy="369332"/>
            </a:xfrm>
            <a:prstGeom prst="rect">
              <a:avLst/>
            </a:prstGeom>
            <a:noFill/>
          </p:spPr>
          <p:txBody>
            <a:bodyPr wrap="none" rtlCol="0">
              <a:spAutoFit/>
            </a:bodyPr>
            <a:lstStyle/>
            <a:p>
              <a:r>
                <a:rPr lang="en-US" dirty="0" smtClean="0"/>
                <a:t>*</a:t>
              </a:r>
              <a:endParaRPr lang="en-US" dirty="0"/>
            </a:p>
          </p:txBody>
        </p:sp>
        <p:sp>
          <p:nvSpPr>
            <p:cNvPr id="66" name="TextBox 65"/>
            <p:cNvSpPr txBox="1"/>
            <p:nvPr/>
          </p:nvSpPr>
          <p:spPr>
            <a:xfrm>
              <a:off x="6203176" y="1333949"/>
              <a:ext cx="300082" cy="369332"/>
            </a:xfrm>
            <a:prstGeom prst="rect">
              <a:avLst/>
            </a:prstGeom>
            <a:noFill/>
          </p:spPr>
          <p:txBody>
            <a:bodyPr wrap="none" rtlCol="0">
              <a:spAutoFit/>
            </a:bodyPr>
            <a:lstStyle/>
            <a:p>
              <a:r>
                <a:rPr lang="en-US" dirty="0" smtClean="0"/>
                <a:t>*</a:t>
              </a:r>
              <a:endParaRPr lang="en-US" dirty="0"/>
            </a:p>
          </p:txBody>
        </p:sp>
        <p:sp>
          <p:nvSpPr>
            <p:cNvPr id="67" name="TextBox 66"/>
            <p:cNvSpPr txBox="1"/>
            <p:nvPr/>
          </p:nvSpPr>
          <p:spPr>
            <a:xfrm>
              <a:off x="6646506" y="1341022"/>
              <a:ext cx="300082" cy="369332"/>
            </a:xfrm>
            <a:prstGeom prst="rect">
              <a:avLst/>
            </a:prstGeom>
            <a:noFill/>
          </p:spPr>
          <p:txBody>
            <a:bodyPr wrap="none" rtlCol="0">
              <a:spAutoFit/>
            </a:bodyPr>
            <a:lstStyle/>
            <a:p>
              <a:r>
                <a:rPr lang="en-US" dirty="0" smtClean="0"/>
                <a:t>*</a:t>
              </a:r>
              <a:endParaRPr lang="en-US" dirty="0"/>
            </a:p>
          </p:txBody>
        </p:sp>
        <p:sp>
          <p:nvSpPr>
            <p:cNvPr id="68" name="TextBox 67"/>
            <p:cNvSpPr txBox="1"/>
            <p:nvPr/>
          </p:nvSpPr>
          <p:spPr>
            <a:xfrm>
              <a:off x="6868525" y="1227605"/>
              <a:ext cx="300082" cy="369332"/>
            </a:xfrm>
            <a:prstGeom prst="rect">
              <a:avLst/>
            </a:prstGeom>
            <a:noFill/>
          </p:spPr>
          <p:txBody>
            <a:bodyPr wrap="none" rtlCol="0">
              <a:spAutoFit/>
            </a:bodyPr>
            <a:lstStyle/>
            <a:p>
              <a:r>
                <a:rPr lang="en-US" dirty="0" smtClean="0"/>
                <a:t>*</a:t>
              </a:r>
              <a:endParaRPr lang="en-US" dirty="0"/>
            </a:p>
          </p:txBody>
        </p:sp>
        <p:sp>
          <p:nvSpPr>
            <p:cNvPr id="69" name="TextBox 68"/>
            <p:cNvSpPr txBox="1"/>
            <p:nvPr/>
          </p:nvSpPr>
          <p:spPr>
            <a:xfrm>
              <a:off x="7063204" y="1330472"/>
              <a:ext cx="300082" cy="369332"/>
            </a:xfrm>
            <a:prstGeom prst="rect">
              <a:avLst/>
            </a:prstGeom>
            <a:noFill/>
          </p:spPr>
          <p:txBody>
            <a:bodyPr wrap="none" rtlCol="0">
              <a:spAutoFit/>
            </a:bodyPr>
            <a:lstStyle/>
            <a:p>
              <a:r>
                <a:rPr lang="en-US" dirty="0" smtClean="0"/>
                <a:t>*</a:t>
              </a:r>
              <a:endParaRPr lang="en-US" dirty="0"/>
            </a:p>
          </p:txBody>
        </p:sp>
      </p:grpSp>
      <p:grpSp>
        <p:nvGrpSpPr>
          <p:cNvPr id="70" name="Group 69"/>
          <p:cNvGrpSpPr/>
          <p:nvPr/>
        </p:nvGrpSpPr>
        <p:grpSpPr>
          <a:xfrm>
            <a:off x="1138987" y="687784"/>
            <a:ext cx="2490418" cy="1093236"/>
            <a:chOff x="1138987" y="687784"/>
            <a:chExt cx="2490418" cy="1093236"/>
          </a:xfrm>
        </p:grpSpPr>
        <p:grpSp>
          <p:nvGrpSpPr>
            <p:cNvPr id="72" name="Group 71"/>
            <p:cNvGrpSpPr/>
            <p:nvPr/>
          </p:nvGrpSpPr>
          <p:grpSpPr>
            <a:xfrm>
              <a:off x="1138987" y="687784"/>
              <a:ext cx="2490418" cy="1014141"/>
              <a:chOff x="1138987" y="687784"/>
              <a:chExt cx="2490418" cy="1014141"/>
            </a:xfrm>
          </p:grpSpPr>
          <p:pic>
            <p:nvPicPr>
              <p:cNvPr id="74" name="Picture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38987" y="687784"/>
                <a:ext cx="2490418" cy="101414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75" name="TextBox 74"/>
              <p:cNvSpPr txBox="1"/>
              <p:nvPr/>
            </p:nvSpPr>
            <p:spPr>
              <a:xfrm>
                <a:off x="1873537" y="1234402"/>
                <a:ext cx="300082" cy="369332"/>
              </a:xfrm>
              <a:prstGeom prst="rect">
                <a:avLst/>
              </a:prstGeom>
              <a:noFill/>
            </p:spPr>
            <p:txBody>
              <a:bodyPr wrap="none" rtlCol="0">
                <a:spAutoFit/>
              </a:bodyPr>
              <a:lstStyle/>
              <a:p>
                <a:r>
                  <a:rPr lang="en-US" dirty="0" smtClean="0"/>
                  <a:t>*</a:t>
                </a:r>
                <a:endParaRPr lang="en-US" dirty="0"/>
              </a:p>
            </p:txBody>
          </p:sp>
          <p:sp>
            <p:nvSpPr>
              <p:cNvPr id="76" name="TextBox 75"/>
              <p:cNvSpPr txBox="1"/>
              <p:nvPr/>
            </p:nvSpPr>
            <p:spPr>
              <a:xfrm>
                <a:off x="2046704" y="1033695"/>
                <a:ext cx="300082" cy="369332"/>
              </a:xfrm>
              <a:prstGeom prst="rect">
                <a:avLst/>
              </a:prstGeom>
              <a:noFill/>
            </p:spPr>
            <p:txBody>
              <a:bodyPr wrap="none" rtlCol="0">
                <a:spAutoFit/>
              </a:bodyPr>
              <a:lstStyle/>
              <a:p>
                <a:r>
                  <a:rPr lang="en-US" dirty="0" smtClean="0"/>
                  <a:t>*</a:t>
                </a:r>
                <a:endParaRPr lang="en-US" dirty="0"/>
              </a:p>
            </p:txBody>
          </p:sp>
          <p:sp>
            <p:nvSpPr>
              <p:cNvPr id="78" name="TextBox 77"/>
              <p:cNvSpPr txBox="1"/>
              <p:nvPr/>
            </p:nvSpPr>
            <p:spPr>
              <a:xfrm>
                <a:off x="2219522" y="1209653"/>
                <a:ext cx="300082" cy="369332"/>
              </a:xfrm>
              <a:prstGeom prst="rect">
                <a:avLst/>
              </a:prstGeom>
              <a:noFill/>
            </p:spPr>
            <p:txBody>
              <a:bodyPr wrap="none" rtlCol="0">
                <a:spAutoFit/>
              </a:bodyPr>
              <a:lstStyle/>
              <a:p>
                <a:r>
                  <a:rPr lang="en-US" dirty="0" smtClean="0"/>
                  <a:t>*</a:t>
                </a:r>
                <a:endParaRPr lang="en-US" dirty="0"/>
              </a:p>
            </p:txBody>
          </p:sp>
          <p:sp>
            <p:nvSpPr>
              <p:cNvPr id="79" name="TextBox 78"/>
              <p:cNvSpPr txBox="1"/>
              <p:nvPr/>
            </p:nvSpPr>
            <p:spPr>
              <a:xfrm>
                <a:off x="2450807" y="1043782"/>
                <a:ext cx="300082" cy="369332"/>
              </a:xfrm>
              <a:prstGeom prst="rect">
                <a:avLst/>
              </a:prstGeom>
              <a:noFill/>
            </p:spPr>
            <p:txBody>
              <a:bodyPr wrap="none" rtlCol="0">
                <a:spAutoFit/>
              </a:bodyPr>
              <a:lstStyle/>
              <a:p>
                <a:r>
                  <a:rPr lang="en-US" dirty="0" smtClean="0"/>
                  <a:t>*</a:t>
                </a:r>
                <a:endParaRPr lang="en-US" dirty="0"/>
              </a:p>
            </p:txBody>
          </p:sp>
          <p:sp>
            <p:nvSpPr>
              <p:cNvPr id="80" name="TextBox 79"/>
              <p:cNvSpPr txBox="1"/>
              <p:nvPr/>
            </p:nvSpPr>
            <p:spPr>
              <a:xfrm>
                <a:off x="2614362" y="1196981"/>
                <a:ext cx="300082" cy="369332"/>
              </a:xfrm>
              <a:prstGeom prst="rect">
                <a:avLst/>
              </a:prstGeom>
              <a:noFill/>
            </p:spPr>
            <p:txBody>
              <a:bodyPr wrap="none" rtlCol="0">
                <a:spAutoFit/>
              </a:bodyPr>
              <a:lstStyle/>
              <a:p>
                <a:r>
                  <a:rPr lang="en-US" dirty="0" smtClean="0"/>
                  <a:t>*</a:t>
                </a:r>
                <a:endParaRPr lang="en-US" dirty="0"/>
              </a:p>
            </p:txBody>
          </p:sp>
        </p:grpSp>
        <p:cxnSp>
          <p:nvCxnSpPr>
            <p:cNvPr id="73" name="Straight Connector 72"/>
            <p:cNvCxnSpPr/>
            <p:nvPr/>
          </p:nvCxnSpPr>
          <p:spPr>
            <a:xfrm>
              <a:off x="1920800" y="687784"/>
              <a:ext cx="0" cy="1093236"/>
            </a:xfrm>
            <a:prstGeom prst="line">
              <a:avLst/>
            </a:prstGeom>
            <a:ln w="38100">
              <a:solidFill>
                <a:schemeClr val="tx1"/>
              </a:solidFill>
              <a:prstDash val="dash"/>
            </a:ln>
          </p:spPr>
          <p:style>
            <a:lnRef idx="2">
              <a:schemeClr val="accent1"/>
            </a:lnRef>
            <a:fillRef idx="0">
              <a:schemeClr val="accent1"/>
            </a:fillRef>
            <a:effectRef idx="1">
              <a:schemeClr val="accent1"/>
            </a:effectRef>
            <a:fontRef idx="minor">
              <a:schemeClr val="tx1"/>
            </a:fontRef>
          </p:style>
        </p:cxnSp>
      </p:grpSp>
      <p:grpSp>
        <p:nvGrpSpPr>
          <p:cNvPr id="9" name="Group 8"/>
          <p:cNvGrpSpPr/>
          <p:nvPr/>
        </p:nvGrpSpPr>
        <p:grpSpPr>
          <a:xfrm>
            <a:off x="47058" y="2834690"/>
            <a:ext cx="3962400" cy="3305978"/>
            <a:chOff x="47058" y="2834690"/>
            <a:chExt cx="3962400" cy="3305978"/>
          </a:xfrm>
        </p:grpSpPr>
        <p:grpSp>
          <p:nvGrpSpPr>
            <p:cNvPr id="3" name="Group 103"/>
            <p:cNvGrpSpPr/>
            <p:nvPr/>
          </p:nvGrpSpPr>
          <p:grpSpPr>
            <a:xfrm>
              <a:off x="743518" y="2834690"/>
              <a:ext cx="3265940" cy="2438400"/>
              <a:chOff x="914400" y="990600"/>
              <a:chExt cx="3265940" cy="2438400"/>
            </a:xfrm>
          </p:grpSpPr>
          <p:cxnSp>
            <p:nvCxnSpPr>
              <p:cNvPr id="25" name="Straight Connector 24"/>
              <p:cNvCxnSpPr/>
              <p:nvPr/>
            </p:nvCxnSpPr>
            <p:spPr>
              <a:xfrm>
                <a:off x="914400" y="3429000"/>
                <a:ext cx="2895600"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5" name="TextBox 4"/>
              <p:cNvSpPr txBox="1"/>
              <p:nvPr/>
            </p:nvSpPr>
            <p:spPr>
              <a:xfrm>
                <a:off x="1600200" y="990600"/>
                <a:ext cx="1361335" cy="369332"/>
              </a:xfrm>
              <a:prstGeom prst="rect">
                <a:avLst/>
              </a:prstGeom>
              <a:noFill/>
            </p:spPr>
            <p:txBody>
              <a:bodyPr wrap="none" rtlCol="0">
                <a:spAutoFit/>
              </a:bodyPr>
              <a:lstStyle/>
              <a:p>
                <a:r>
                  <a:rPr lang="en-US" dirty="0" smtClean="0"/>
                  <a:t>MS1 Spectra</a:t>
                </a:r>
                <a:endParaRPr lang="en-US" dirty="0"/>
              </a:p>
            </p:txBody>
          </p:sp>
          <p:cxnSp>
            <p:nvCxnSpPr>
              <p:cNvPr id="6" name="Straight Arrow Connector 5"/>
              <p:cNvCxnSpPr/>
              <p:nvPr/>
            </p:nvCxnSpPr>
            <p:spPr>
              <a:xfrm>
                <a:off x="1752600" y="1676399"/>
                <a:ext cx="533400" cy="306389"/>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7" name="TextBox 6"/>
              <p:cNvSpPr txBox="1"/>
              <p:nvPr/>
            </p:nvSpPr>
            <p:spPr>
              <a:xfrm>
                <a:off x="1284740" y="1402728"/>
                <a:ext cx="2895600" cy="276999"/>
              </a:xfrm>
              <a:prstGeom prst="rect">
                <a:avLst/>
              </a:prstGeom>
              <a:noFill/>
            </p:spPr>
            <p:txBody>
              <a:bodyPr wrap="square" rtlCol="0">
                <a:spAutoFit/>
              </a:bodyPr>
              <a:lstStyle/>
              <a:p>
                <a:r>
                  <a:rPr lang="en-US" sz="1200" b="1" i="1" dirty="0" smtClean="0"/>
                  <a:t>Target peptide</a:t>
                </a:r>
                <a:endParaRPr lang="en-US" sz="1200" b="1" i="1" dirty="0"/>
              </a:p>
            </p:txBody>
          </p:sp>
        </p:grpSp>
        <p:cxnSp>
          <p:nvCxnSpPr>
            <p:cNvPr id="96" name="Straight Connector 95"/>
            <p:cNvCxnSpPr/>
            <p:nvPr/>
          </p:nvCxnSpPr>
          <p:spPr>
            <a:xfrm>
              <a:off x="2197090" y="3596690"/>
              <a:ext cx="0" cy="1081573"/>
            </a:xfrm>
            <a:prstGeom prst="line">
              <a:avLst/>
            </a:prstGeom>
            <a:ln w="76200">
              <a:solidFill>
                <a:schemeClr val="accent1"/>
              </a:solidFill>
            </a:ln>
            <a:effectLst>
              <a:glow rad="1841500">
                <a:schemeClr val="accent1">
                  <a:alpha val="0"/>
                </a:schemeClr>
              </a:glow>
            </a:effectLst>
          </p:spPr>
          <p:style>
            <a:lnRef idx="1">
              <a:schemeClr val="accent1"/>
            </a:lnRef>
            <a:fillRef idx="0">
              <a:schemeClr val="accent1"/>
            </a:fillRef>
            <a:effectRef idx="0">
              <a:schemeClr val="accent1"/>
            </a:effectRef>
            <a:fontRef idx="minor">
              <a:schemeClr val="tx1"/>
            </a:fontRef>
          </p:style>
        </p:cxnSp>
        <p:cxnSp>
          <p:nvCxnSpPr>
            <p:cNvPr id="97" name="Straight Connector 96"/>
            <p:cNvCxnSpPr/>
            <p:nvPr/>
          </p:nvCxnSpPr>
          <p:spPr>
            <a:xfrm>
              <a:off x="2197090" y="4678263"/>
              <a:ext cx="0" cy="583159"/>
            </a:xfrm>
            <a:prstGeom prst="line">
              <a:avLst/>
            </a:prstGeom>
            <a:ln w="76200">
              <a:solidFill>
                <a:srgbClr val="FF0000"/>
              </a:solidFill>
            </a:ln>
            <a:effectLst>
              <a:glow rad="1841500">
                <a:schemeClr val="accent1">
                  <a:alpha val="0"/>
                </a:schemeClr>
              </a:glow>
            </a:effectLst>
          </p:spPr>
          <p:style>
            <a:lnRef idx="1">
              <a:schemeClr val="accent1"/>
            </a:lnRef>
            <a:fillRef idx="0">
              <a:schemeClr val="accent1"/>
            </a:fillRef>
            <a:effectRef idx="0">
              <a:schemeClr val="accent1"/>
            </a:effectRef>
            <a:fontRef idx="minor">
              <a:schemeClr val="tx1"/>
            </a:fontRef>
          </p:style>
        </p:cxnSp>
        <p:sp>
          <p:nvSpPr>
            <p:cNvPr id="104" name="Rectangle 103"/>
            <p:cNvSpPr/>
            <p:nvPr/>
          </p:nvSpPr>
          <p:spPr>
            <a:xfrm>
              <a:off x="1151958" y="3183423"/>
              <a:ext cx="2235639" cy="2066851"/>
            </a:xfrm>
            <a:prstGeom prst="rect">
              <a:avLst/>
            </a:prstGeom>
            <a:no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TextBox 104"/>
            <p:cNvSpPr txBox="1"/>
            <p:nvPr/>
          </p:nvSpPr>
          <p:spPr>
            <a:xfrm>
              <a:off x="275658" y="3802474"/>
              <a:ext cx="1001260" cy="523220"/>
            </a:xfrm>
            <a:prstGeom prst="rect">
              <a:avLst/>
            </a:prstGeom>
            <a:noFill/>
          </p:spPr>
          <p:txBody>
            <a:bodyPr wrap="square" rtlCol="0">
              <a:spAutoFit/>
            </a:bodyPr>
            <a:lstStyle/>
            <a:p>
              <a:pPr algn="ctr"/>
              <a:r>
                <a:rPr lang="en-US" sz="1400" b="1" dirty="0" smtClean="0">
                  <a:solidFill>
                    <a:schemeClr val="bg1">
                      <a:lumMod val="50000"/>
                    </a:schemeClr>
                  </a:solidFill>
                </a:rPr>
                <a:t>Isolation </a:t>
              </a:r>
            </a:p>
            <a:p>
              <a:pPr algn="ctr"/>
              <a:r>
                <a:rPr lang="en-US" sz="1400" b="1" dirty="0" smtClean="0">
                  <a:solidFill>
                    <a:schemeClr val="bg1">
                      <a:lumMod val="50000"/>
                    </a:schemeClr>
                  </a:solidFill>
                </a:rPr>
                <a:t>window</a:t>
              </a:r>
              <a:endParaRPr lang="en-US" sz="1400" b="1" dirty="0">
                <a:solidFill>
                  <a:schemeClr val="bg1">
                    <a:lumMod val="50000"/>
                  </a:schemeClr>
                </a:solidFill>
              </a:endParaRPr>
            </a:p>
          </p:txBody>
        </p:sp>
        <p:grpSp>
          <p:nvGrpSpPr>
            <p:cNvPr id="119" name="Group 118"/>
            <p:cNvGrpSpPr/>
            <p:nvPr/>
          </p:nvGrpSpPr>
          <p:grpSpPr>
            <a:xfrm>
              <a:off x="1970507" y="5288099"/>
              <a:ext cx="483979" cy="852569"/>
              <a:chOff x="7772400" y="965372"/>
              <a:chExt cx="533400" cy="939628"/>
            </a:xfrm>
          </p:grpSpPr>
          <p:pic>
            <p:nvPicPr>
              <p:cNvPr id="120" name="Picture 6"/>
              <p:cNvPicPr>
                <a:picLocks noChangeAspect="1" noChangeArrowheads="1"/>
              </p:cNvPicPr>
              <p:nvPr/>
            </p:nvPicPr>
            <p:blipFill rotWithShape="1">
              <a:blip r:embed="rId6">
                <a:extLst>
                  <a:ext uri="{28A0092B-C50C-407E-A947-70E740481C1C}">
                    <a14:useLocalDpi xmlns:a14="http://schemas.microsoft.com/office/drawing/2010/main" val="0"/>
                  </a:ext>
                </a:extLst>
              </a:blip>
              <a:srcRect r="50000" b="30322"/>
              <a:stretch/>
            </p:blipFill>
            <p:spPr bwMode="auto">
              <a:xfrm flipH="1">
                <a:off x="7782919" y="965372"/>
                <a:ext cx="522881" cy="60101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21" name="Picture 6"/>
              <p:cNvPicPr>
                <a:picLocks noChangeAspect="1" noChangeArrowheads="1"/>
              </p:cNvPicPr>
              <p:nvPr/>
            </p:nvPicPr>
            <p:blipFill rotWithShape="1">
              <a:blip r:embed="rId6">
                <a:extLst>
                  <a:ext uri="{28A0092B-C50C-407E-A947-70E740481C1C}">
                    <a14:useLocalDpi xmlns:a14="http://schemas.microsoft.com/office/drawing/2010/main" val="0"/>
                  </a:ext>
                </a:extLst>
              </a:blip>
              <a:srcRect r="50000" b="30322"/>
              <a:stretch/>
            </p:blipFill>
            <p:spPr bwMode="auto">
              <a:xfrm flipH="1">
                <a:off x="7772400" y="1303984"/>
                <a:ext cx="522881" cy="60101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22" name="Rectangle 121"/>
              <p:cNvSpPr/>
              <p:nvPr/>
            </p:nvSpPr>
            <p:spPr>
              <a:xfrm>
                <a:off x="8093026" y="1229697"/>
                <a:ext cx="212774" cy="65703"/>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3" name="Rectangle 122"/>
              <p:cNvSpPr/>
              <p:nvPr/>
            </p:nvSpPr>
            <p:spPr>
              <a:xfrm>
                <a:off x="8077200" y="1839297"/>
                <a:ext cx="212774" cy="65703"/>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54" name="TextBox 153"/>
            <p:cNvSpPr txBox="1"/>
            <p:nvPr/>
          </p:nvSpPr>
          <p:spPr>
            <a:xfrm>
              <a:off x="47058" y="4989272"/>
              <a:ext cx="1104900" cy="523220"/>
            </a:xfrm>
            <a:prstGeom prst="rect">
              <a:avLst/>
            </a:prstGeom>
            <a:noFill/>
          </p:spPr>
          <p:txBody>
            <a:bodyPr wrap="square" rtlCol="0">
              <a:spAutoFit/>
            </a:bodyPr>
            <a:lstStyle/>
            <a:p>
              <a:r>
                <a:rPr lang="en-US" sz="1400" dirty="0" smtClean="0"/>
                <a:t>Peptides</a:t>
              </a:r>
              <a:br>
                <a:rPr lang="en-US" sz="1400" dirty="0" smtClean="0"/>
              </a:br>
              <a:r>
                <a:rPr lang="en-US" sz="1400" dirty="0" smtClean="0"/>
                <a:t>(ionized):</a:t>
              </a:r>
              <a:endParaRPr lang="en-US" sz="1400" dirty="0"/>
            </a:p>
          </p:txBody>
        </p:sp>
        <p:cxnSp>
          <p:nvCxnSpPr>
            <p:cNvPr id="160" name="Straight Connector 159"/>
            <p:cNvCxnSpPr/>
            <p:nvPr/>
          </p:nvCxnSpPr>
          <p:spPr>
            <a:xfrm flipV="1">
              <a:off x="1026997" y="4821218"/>
              <a:ext cx="0" cy="451872"/>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1" name="Straight Connector 160"/>
            <p:cNvCxnSpPr/>
            <p:nvPr/>
          </p:nvCxnSpPr>
          <p:spPr>
            <a:xfrm flipV="1">
              <a:off x="885258" y="5082590"/>
              <a:ext cx="1" cy="19050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2646014" y="5341747"/>
              <a:ext cx="550151" cy="369332"/>
            </a:xfrm>
            <a:prstGeom prst="rect">
              <a:avLst/>
            </a:prstGeom>
            <a:noFill/>
          </p:spPr>
          <p:txBody>
            <a:bodyPr wrap="none" rtlCol="0">
              <a:spAutoFit/>
            </a:bodyPr>
            <a:lstStyle/>
            <a:p>
              <a:r>
                <a:rPr lang="en-US" dirty="0" smtClean="0"/>
                <a:t>m/z</a:t>
              </a:r>
              <a:endParaRPr lang="en-US" dirty="0"/>
            </a:p>
          </p:txBody>
        </p:sp>
      </p:grpSp>
      <p:sp>
        <p:nvSpPr>
          <p:cNvPr id="4" name="Rectangle 3"/>
          <p:cNvSpPr/>
          <p:nvPr/>
        </p:nvSpPr>
        <p:spPr>
          <a:xfrm>
            <a:off x="5527964" y="3093357"/>
            <a:ext cx="3616036" cy="3785652"/>
          </a:xfrm>
          <a:prstGeom prst="rect">
            <a:avLst/>
          </a:prstGeom>
        </p:spPr>
        <p:txBody>
          <a:bodyPr wrap="square">
            <a:spAutoFit/>
          </a:bodyPr>
          <a:lstStyle/>
          <a:p>
            <a:r>
              <a:rPr lang="en-US" sz="1600" dirty="0" smtClean="0">
                <a:solidFill>
                  <a:schemeClr val="accent1"/>
                </a:solidFill>
              </a:rPr>
              <a:t>Upon fragmentation some </a:t>
            </a:r>
            <a:r>
              <a:rPr lang="en-US" sz="1600" dirty="0">
                <a:solidFill>
                  <a:schemeClr val="accent1"/>
                </a:solidFill>
              </a:rPr>
              <a:t>of the tags will break at the indicated </a:t>
            </a:r>
            <a:r>
              <a:rPr lang="en-US" sz="1600" dirty="0" smtClean="0">
                <a:solidFill>
                  <a:schemeClr val="accent1"/>
                </a:solidFill>
              </a:rPr>
              <a:t>dashed black lines</a:t>
            </a:r>
            <a:r>
              <a:rPr lang="en-US" sz="1600" dirty="0">
                <a:solidFill>
                  <a:schemeClr val="accent1"/>
                </a:solidFill>
              </a:rPr>
              <a:t>. Resulting are distinguishable low m/z reporter ions which can be used to read out the relative </a:t>
            </a:r>
            <a:r>
              <a:rPr lang="en-US" sz="1600" dirty="0" smtClean="0">
                <a:solidFill>
                  <a:schemeClr val="accent1"/>
                </a:solidFill>
              </a:rPr>
              <a:t>abundance </a:t>
            </a:r>
            <a:r>
              <a:rPr lang="en-US" sz="1600" dirty="0">
                <a:solidFill>
                  <a:schemeClr val="accent1"/>
                </a:solidFill>
              </a:rPr>
              <a:t>of the original </a:t>
            </a:r>
            <a:r>
              <a:rPr lang="en-US" sz="1600" dirty="0" smtClean="0">
                <a:solidFill>
                  <a:schemeClr val="accent1"/>
                </a:solidFill>
              </a:rPr>
              <a:t>peptide in the MS2 spectrum. </a:t>
            </a:r>
            <a:r>
              <a:rPr lang="en-US" sz="1600" dirty="0">
                <a:solidFill>
                  <a:schemeClr val="accent1"/>
                </a:solidFill>
              </a:rPr>
              <a:t>Importantly, unlike with MS1 based </a:t>
            </a:r>
            <a:r>
              <a:rPr lang="en-US" sz="1600" dirty="0" smtClean="0">
                <a:solidFill>
                  <a:schemeClr val="accent1"/>
                </a:solidFill>
              </a:rPr>
              <a:t>quantification, e.g. SILAC</a:t>
            </a:r>
            <a:r>
              <a:rPr lang="en-US" sz="1600" dirty="0">
                <a:solidFill>
                  <a:schemeClr val="accent1"/>
                </a:solidFill>
              </a:rPr>
              <a:t>, the complexity of the MS1 spectrum does not increase with </a:t>
            </a:r>
            <a:r>
              <a:rPr lang="en-US" sz="1600" dirty="0" smtClean="0">
                <a:solidFill>
                  <a:schemeClr val="accent1"/>
                </a:solidFill>
              </a:rPr>
              <a:t>additional channels</a:t>
            </a:r>
            <a:r>
              <a:rPr lang="en-US" sz="1600" dirty="0">
                <a:solidFill>
                  <a:schemeClr val="accent1"/>
                </a:solidFill>
              </a:rPr>
              <a:t>. </a:t>
            </a:r>
            <a:r>
              <a:rPr lang="en-US" sz="1600" dirty="0" smtClean="0">
                <a:solidFill>
                  <a:schemeClr val="accent1"/>
                </a:solidFill>
              </a:rPr>
              <a:t>Because of MS1 complexity SILAC limited to maximally ~3 channels. Multiplexed </a:t>
            </a:r>
            <a:r>
              <a:rPr lang="en-US" sz="1600" dirty="0">
                <a:solidFill>
                  <a:schemeClr val="accent1"/>
                </a:solidFill>
              </a:rPr>
              <a:t>proteomics can compare 10 </a:t>
            </a:r>
            <a:r>
              <a:rPr lang="en-US" sz="1600" dirty="0" smtClean="0">
                <a:solidFill>
                  <a:schemeClr val="accent1"/>
                </a:solidFill>
              </a:rPr>
              <a:t>(commercially available) </a:t>
            </a:r>
            <a:r>
              <a:rPr lang="en-US" sz="1600" dirty="0">
                <a:solidFill>
                  <a:schemeClr val="accent1"/>
                </a:solidFill>
              </a:rPr>
              <a:t>or even more channels (e.g. Braun et al. 2015</a:t>
            </a:r>
            <a:r>
              <a:rPr lang="en-US" sz="1600" dirty="0" smtClean="0">
                <a:solidFill>
                  <a:schemeClr val="accent1"/>
                </a:solidFill>
              </a:rPr>
              <a:t>) in a single experiment.  </a:t>
            </a:r>
            <a:endParaRPr lang="en-US" sz="1600" dirty="0">
              <a:solidFill>
                <a:schemeClr val="accent1"/>
              </a:solidFill>
            </a:endParaRPr>
          </a:p>
        </p:txBody>
      </p:sp>
    </p:spTree>
    <p:extLst>
      <p:ext uri="{BB962C8B-B14F-4D97-AF65-F5344CB8AC3E}">
        <p14:creationId xmlns:p14="http://schemas.microsoft.com/office/powerpoint/2010/main" val="10533840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62" name="Straight Connector 161"/>
          <p:cNvCxnSpPr/>
          <p:nvPr/>
        </p:nvCxnSpPr>
        <p:spPr>
          <a:xfrm rot="5400000" flipH="1" flipV="1">
            <a:off x="3285558" y="5082590"/>
            <a:ext cx="381000"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4" name="Straight Connector 163"/>
          <p:cNvCxnSpPr/>
          <p:nvPr/>
        </p:nvCxnSpPr>
        <p:spPr>
          <a:xfrm flipV="1">
            <a:off x="3552258" y="4640155"/>
            <a:ext cx="0" cy="621267"/>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59" name="Rectangle 58"/>
          <p:cNvSpPr/>
          <p:nvPr/>
        </p:nvSpPr>
        <p:spPr>
          <a:xfrm>
            <a:off x="5101377" y="1873839"/>
            <a:ext cx="2067230" cy="400110"/>
          </a:xfrm>
          <a:prstGeom prst="rect">
            <a:avLst/>
          </a:prstGeom>
        </p:spPr>
        <p:txBody>
          <a:bodyPr wrap="square">
            <a:spAutoFit/>
          </a:bodyPr>
          <a:lstStyle/>
          <a:p>
            <a:r>
              <a:rPr lang="en-US" sz="2000" b="1" dirty="0" smtClean="0"/>
              <a:t>TMT-127</a:t>
            </a:r>
            <a:endParaRPr lang="en-US" sz="4000" b="1" dirty="0"/>
          </a:p>
        </p:txBody>
      </p:sp>
      <p:sp>
        <p:nvSpPr>
          <p:cNvPr id="60" name="Rectangle 59"/>
          <p:cNvSpPr/>
          <p:nvPr/>
        </p:nvSpPr>
        <p:spPr>
          <a:xfrm>
            <a:off x="646828" y="1748730"/>
            <a:ext cx="2067230" cy="400110"/>
          </a:xfrm>
          <a:prstGeom prst="rect">
            <a:avLst/>
          </a:prstGeom>
        </p:spPr>
        <p:txBody>
          <a:bodyPr wrap="square">
            <a:spAutoFit/>
          </a:bodyPr>
          <a:lstStyle/>
          <a:p>
            <a:r>
              <a:rPr lang="en-US" sz="2000" b="1" dirty="0" smtClean="0"/>
              <a:t>TMT-126</a:t>
            </a:r>
            <a:endParaRPr lang="en-US" sz="4000" b="1" dirty="0"/>
          </a:p>
        </p:txBody>
      </p:sp>
      <p:grpSp>
        <p:nvGrpSpPr>
          <p:cNvPr id="62" name="Group 61"/>
          <p:cNvGrpSpPr/>
          <p:nvPr/>
        </p:nvGrpSpPr>
        <p:grpSpPr>
          <a:xfrm>
            <a:off x="5341458" y="780603"/>
            <a:ext cx="2798685" cy="1093236"/>
            <a:chOff x="5341458" y="780603"/>
            <a:chExt cx="2798685" cy="1093236"/>
          </a:xfrm>
        </p:grpSpPr>
        <p:pic>
          <p:nvPicPr>
            <p:cNvPr id="63"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41458" y="780603"/>
              <a:ext cx="2798685" cy="109323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64" name="Straight Connector 63"/>
            <p:cNvCxnSpPr/>
            <p:nvPr/>
          </p:nvCxnSpPr>
          <p:spPr>
            <a:xfrm>
              <a:off x="6246750" y="780603"/>
              <a:ext cx="0" cy="1093236"/>
            </a:xfrm>
            <a:prstGeom prst="line">
              <a:avLst/>
            </a:prstGeom>
            <a:ln w="38100">
              <a:solidFill>
                <a:schemeClr val="tx1"/>
              </a:solidFill>
              <a:prstDash val="dash"/>
            </a:ln>
          </p:spPr>
          <p:style>
            <a:lnRef idx="2">
              <a:schemeClr val="accent1"/>
            </a:lnRef>
            <a:fillRef idx="0">
              <a:schemeClr val="accent1"/>
            </a:fillRef>
            <a:effectRef idx="1">
              <a:schemeClr val="accent1"/>
            </a:effectRef>
            <a:fontRef idx="minor">
              <a:schemeClr val="tx1"/>
            </a:fontRef>
          </p:style>
        </p:cxnSp>
        <p:sp>
          <p:nvSpPr>
            <p:cNvPr id="65" name="TextBox 64"/>
            <p:cNvSpPr txBox="1"/>
            <p:nvPr/>
          </p:nvSpPr>
          <p:spPr>
            <a:xfrm>
              <a:off x="5634852" y="1142555"/>
              <a:ext cx="300082" cy="369332"/>
            </a:xfrm>
            <a:prstGeom prst="rect">
              <a:avLst/>
            </a:prstGeom>
            <a:noFill/>
          </p:spPr>
          <p:txBody>
            <a:bodyPr wrap="none" rtlCol="0">
              <a:spAutoFit/>
            </a:bodyPr>
            <a:lstStyle/>
            <a:p>
              <a:r>
                <a:rPr lang="en-US" dirty="0" smtClean="0"/>
                <a:t>*</a:t>
              </a:r>
              <a:endParaRPr lang="en-US" dirty="0"/>
            </a:p>
          </p:txBody>
        </p:sp>
        <p:sp>
          <p:nvSpPr>
            <p:cNvPr id="66" name="TextBox 65"/>
            <p:cNvSpPr txBox="1"/>
            <p:nvPr/>
          </p:nvSpPr>
          <p:spPr>
            <a:xfrm>
              <a:off x="6203176" y="1333949"/>
              <a:ext cx="300082" cy="369332"/>
            </a:xfrm>
            <a:prstGeom prst="rect">
              <a:avLst/>
            </a:prstGeom>
            <a:noFill/>
          </p:spPr>
          <p:txBody>
            <a:bodyPr wrap="none" rtlCol="0">
              <a:spAutoFit/>
            </a:bodyPr>
            <a:lstStyle/>
            <a:p>
              <a:r>
                <a:rPr lang="en-US" dirty="0" smtClean="0"/>
                <a:t>*</a:t>
              </a:r>
              <a:endParaRPr lang="en-US" dirty="0"/>
            </a:p>
          </p:txBody>
        </p:sp>
        <p:sp>
          <p:nvSpPr>
            <p:cNvPr id="67" name="TextBox 66"/>
            <p:cNvSpPr txBox="1"/>
            <p:nvPr/>
          </p:nvSpPr>
          <p:spPr>
            <a:xfrm>
              <a:off x="6646506" y="1341022"/>
              <a:ext cx="300082" cy="369332"/>
            </a:xfrm>
            <a:prstGeom prst="rect">
              <a:avLst/>
            </a:prstGeom>
            <a:noFill/>
          </p:spPr>
          <p:txBody>
            <a:bodyPr wrap="none" rtlCol="0">
              <a:spAutoFit/>
            </a:bodyPr>
            <a:lstStyle/>
            <a:p>
              <a:r>
                <a:rPr lang="en-US" dirty="0" smtClean="0"/>
                <a:t>*</a:t>
              </a:r>
              <a:endParaRPr lang="en-US" dirty="0"/>
            </a:p>
          </p:txBody>
        </p:sp>
        <p:sp>
          <p:nvSpPr>
            <p:cNvPr id="68" name="TextBox 67"/>
            <p:cNvSpPr txBox="1"/>
            <p:nvPr/>
          </p:nvSpPr>
          <p:spPr>
            <a:xfrm>
              <a:off x="6868525" y="1227605"/>
              <a:ext cx="300082" cy="369332"/>
            </a:xfrm>
            <a:prstGeom prst="rect">
              <a:avLst/>
            </a:prstGeom>
            <a:noFill/>
          </p:spPr>
          <p:txBody>
            <a:bodyPr wrap="none" rtlCol="0">
              <a:spAutoFit/>
            </a:bodyPr>
            <a:lstStyle/>
            <a:p>
              <a:r>
                <a:rPr lang="en-US" dirty="0" smtClean="0"/>
                <a:t>*</a:t>
              </a:r>
              <a:endParaRPr lang="en-US" dirty="0"/>
            </a:p>
          </p:txBody>
        </p:sp>
        <p:sp>
          <p:nvSpPr>
            <p:cNvPr id="69" name="TextBox 68"/>
            <p:cNvSpPr txBox="1"/>
            <p:nvPr/>
          </p:nvSpPr>
          <p:spPr>
            <a:xfrm>
              <a:off x="7063204" y="1330472"/>
              <a:ext cx="300082" cy="369332"/>
            </a:xfrm>
            <a:prstGeom prst="rect">
              <a:avLst/>
            </a:prstGeom>
            <a:noFill/>
          </p:spPr>
          <p:txBody>
            <a:bodyPr wrap="none" rtlCol="0">
              <a:spAutoFit/>
            </a:bodyPr>
            <a:lstStyle/>
            <a:p>
              <a:r>
                <a:rPr lang="en-US" dirty="0" smtClean="0"/>
                <a:t>*</a:t>
              </a:r>
              <a:endParaRPr lang="en-US" dirty="0"/>
            </a:p>
          </p:txBody>
        </p:sp>
      </p:grpSp>
      <p:grpSp>
        <p:nvGrpSpPr>
          <p:cNvPr id="70" name="Group 69"/>
          <p:cNvGrpSpPr/>
          <p:nvPr/>
        </p:nvGrpSpPr>
        <p:grpSpPr>
          <a:xfrm>
            <a:off x="1138987" y="687784"/>
            <a:ext cx="2490418" cy="1093236"/>
            <a:chOff x="1138987" y="687784"/>
            <a:chExt cx="2490418" cy="1093236"/>
          </a:xfrm>
        </p:grpSpPr>
        <p:grpSp>
          <p:nvGrpSpPr>
            <p:cNvPr id="72" name="Group 71"/>
            <p:cNvGrpSpPr/>
            <p:nvPr/>
          </p:nvGrpSpPr>
          <p:grpSpPr>
            <a:xfrm>
              <a:off x="1138987" y="687784"/>
              <a:ext cx="2490418" cy="1014141"/>
              <a:chOff x="1138987" y="687784"/>
              <a:chExt cx="2490418" cy="1014141"/>
            </a:xfrm>
          </p:grpSpPr>
          <p:pic>
            <p:nvPicPr>
              <p:cNvPr id="74"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38987" y="687784"/>
                <a:ext cx="2490418" cy="101414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75" name="TextBox 74"/>
              <p:cNvSpPr txBox="1"/>
              <p:nvPr/>
            </p:nvSpPr>
            <p:spPr>
              <a:xfrm>
                <a:off x="1873537" y="1234402"/>
                <a:ext cx="300082" cy="369332"/>
              </a:xfrm>
              <a:prstGeom prst="rect">
                <a:avLst/>
              </a:prstGeom>
              <a:noFill/>
            </p:spPr>
            <p:txBody>
              <a:bodyPr wrap="none" rtlCol="0">
                <a:spAutoFit/>
              </a:bodyPr>
              <a:lstStyle/>
              <a:p>
                <a:r>
                  <a:rPr lang="en-US" dirty="0" smtClean="0"/>
                  <a:t>*</a:t>
                </a:r>
                <a:endParaRPr lang="en-US" dirty="0"/>
              </a:p>
            </p:txBody>
          </p:sp>
          <p:sp>
            <p:nvSpPr>
              <p:cNvPr id="76" name="TextBox 75"/>
              <p:cNvSpPr txBox="1"/>
              <p:nvPr/>
            </p:nvSpPr>
            <p:spPr>
              <a:xfrm>
                <a:off x="2046704" y="1033695"/>
                <a:ext cx="300082" cy="369332"/>
              </a:xfrm>
              <a:prstGeom prst="rect">
                <a:avLst/>
              </a:prstGeom>
              <a:noFill/>
            </p:spPr>
            <p:txBody>
              <a:bodyPr wrap="none" rtlCol="0">
                <a:spAutoFit/>
              </a:bodyPr>
              <a:lstStyle/>
              <a:p>
                <a:r>
                  <a:rPr lang="en-US" dirty="0" smtClean="0"/>
                  <a:t>*</a:t>
                </a:r>
                <a:endParaRPr lang="en-US" dirty="0"/>
              </a:p>
            </p:txBody>
          </p:sp>
          <p:sp>
            <p:nvSpPr>
              <p:cNvPr id="78" name="TextBox 77"/>
              <p:cNvSpPr txBox="1"/>
              <p:nvPr/>
            </p:nvSpPr>
            <p:spPr>
              <a:xfrm>
                <a:off x="2219522" y="1209653"/>
                <a:ext cx="300082" cy="369332"/>
              </a:xfrm>
              <a:prstGeom prst="rect">
                <a:avLst/>
              </a:prstGeom>
              <a:noFill/>
            </p:spPr>
            <p:txBody>
              <a:bodyPr wrap="none" rtlCol="0">
                <a:spAutoFit/>
              </a:bodyPr>
              <a:lstStyle/>
              <a:p>
                <a:r>
                  <a:rPr lang="en-US" dirty="0" smtClean="0"/>
                  <a:t>*</a:t>
                </a:r>
                <a:endParaRPr lang="en-US" dirty="0"/>
              </a:p>
            </p:txBody>
          </p:sp>
          <p:sp>
            <p:nvSpPr>
              <p:cNvPr id="79" name="TextBox 78"/>
              <p:cNvSpPr txBox="1"/>
              <p:nvPr/>
            </p:nvSpPr>
            <p:spPr>
              <a:xfrm>
                <a:off x="2450807" y="1043782"/>
                <a:ext cx="300082" cy="369332"/>
              </a:xfrm>
              <a:prstGeom prst="rect">
                <a:avLst/>
              </a:prstGeom>
              <a:noFill/>
            </p:spPr>
            <p:txBody>
              <a:bodyPr wrap="none" rtlCol="0">
                <a:spAutoFit/>
              </a:bodyPr>
              <a:lstStyle/>
              <a:p>
                <a:r>
                  <a:rPr lang="en-US" dirty="0" smtClean="0"/>
                  <a:t>*</a:t>
                </a:r>
                <a:endParaRPr lang="en-US" dirty="0"/>
              </a:p>
            </p:txBody>
          </p:sp>
          <p:sp>
            <p:nvSpPr>
              <p:cNvPr id="80" name="TextBox 79"/>
              <p:cNvSpPr txBox="1"/>
              <p:nvPr/>
            </p:nvSpPr>
            <p:spPr>
              <a:xfrm>
                <a:off x="2614362" y="1196981"/>
                <a:ext cx="300082" cy="369332"/>
              </a:xfrm>
              <a:prstGeom prst="rect">
                <a:avLst/>
              </a:prstGeom>
              <a:noFill/>
            </p:spPr>
            <p:txBody>
              <a:bodyPr wrap="none" rtlCol="0">
                <a:spAutoFit/>
              </a:bodyPr>
              <a:lstStyle/>
              <a:p>
                <a:r>
                  <a:rPr lang="en-US" dirty="0" smtClean="0"/>
                  <a:t>*</a:t>
                </a:r>
                <a:endParaRPr lang="en-US" dirty="0"/>
              </a:p>
            </p:txBody>
          </p:sp>
        </p:grpSp>
        <p:cxnSp>
          <p:nvCxnSpPr>
            <p:cNvPr id="73" name="Straight Connector 72"/>
            <p:cNvCxnSpPr/>
            <p:nvPr/>
          </p:nvCxnSpPr>
          <p:spPr>
            <a:xfrm>
              <a:off x="1920800" y="687784"/>
              <a:ext cx="0" cy="1093236"/>
            </a:xfrm>
            <a:prstGeom prst="line">
              <a:avLst/>
            </a:prstGeom>
            <a:ln w="38100">
              <a:solidFill>
                <a:schemeClr val="tx1"/>
              </a:solidFill>
              <a:prstDash val="dash"/>
            </a:ln>
          </p:spPr>
          <p:style>
            <a:lnRef idx="2">
              <a:schemeClr val="accent1"/>
            </a:lnRef>
            <a:fillRef idx="0">
              <a:schemeClr val="accent1"/>
            </a:fillRef>
            <a:effectRef idx="1">
              <a:schemeClr val="accent1"/>
            </a:effectRef>
            <a:fontRef idx="minor">
              <a:schemeClr val="tx1"/>
            </a:fontRef>
          </p:style>
        </p:cxnSp>
      </p:grpSp>
      <p:grpSp>
        <p:nvGrpSpPr>
          <p:cNvPr id="9" name="Group 8"/>
          <p:cNvGrpSpPr/>
          <p:nvPr/>
        </p:nvGrpSpPr>
        <p:grpSpPr>
          <a:xfrm>
            <a:off x="47058" y="2834690"/>
            <a:ext cx="3962400" cy="3305978"/>
            <a:chOff x="47058" y="2834690"/>
            <a:chExt cx="3962400" cy="3305978"/>
          </a:xfrm>
        </p:grpSpPr>
        <p:grpSp>
          <p:nvGrpSpPr>
            <p:cNvPr id="3" name="Group 103"/>
            <p:cNvGrpSpPr/>
            <p:nvPr/>
          </p:nvGrpSpPr>
          <p:grpSpPr>
            <a:xfrm>
              <a:off x="743518" y="2834690"/>
              <a:ext cx="3265940" cy="2438400"/>
              <a:chOff x="914400" y="990600"/>
              <a:chExt cx="3265940" cy="2438400"/>
            </a:xfrm>
          </p:grpSpPr>
          <p:cxnSp>
            <p:nvCxnSpPr>
              <p:cNvPr id="25" name="Straight Connector 24"/>
              <p:cNvCxnSpPr/>
              <p:nvPr/>
            </p:nvCxnSpPr>
            <p:spPr>
              <a:xfrm>
                <a:off x="914400" y="3429000"/>
                <a:ext cx="2895600"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5" name="TextBox 4"/>
              <p:cNvSpPr txBox="1"/>
              <p:nvPr/>
            </p:nvSpPr>
            <p:spPr>
              <a:xfrm>
                <a:off x="1600200" y="990600"/>
                <a:ext cx="1361335" cy="369332"/>
              </a:xfrm>
              <a:prstGeom prst="rect">
                <a:avLst/>
              </a:prstGeom>
              <a:noFill/>
            </p:spPr>
            <p:txBody>
              <a:bodyPr wrap="none" rtlCol="0">
                <a:spAutoFit/>
              </a:bodyPr>
              <a:lstStyle/>
              <a:p>
                <a:r>
                  <a:rPr lang="en-US" dirty="0" smtClean="0"/>
                  <a:t>MS1 Spectra</a:t>
                </a:r>
                <a:endParaRPr lang="en-US" dirty="0"/>
              </a:p>
            </p:txBody>
          </p:sp>
          <p:cxnSp>
            <p:nvCxnSpPr>
              <p:cNvPr id="6" name="Straight Arrow Connector 5"/>
              <p:cNvCxnSpPr/>
              <p:nvPr/>
            </p:nvCxnSpPr>
            <p:spPr>
              <a:xfrm>
                <a:off x="1752600" y="1676399"/>
                <a:ext cx="533400" cy="306389"/>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7" name="TextBox 6"/>
              <p:cNvSpPr txBox="1"/>
              <p:nvPr/>
            </p:nvSpPr>
            <p:spPr>
              <a:xfrm>
                <a:off x="1284740" y="1402728"/>
                <a:ext cx="2895600" cy="276999"/>
              </a:xfrm>
              <a:prstGeom prst="rect">
                <a:avLst/>
              </a:prstGeom>
              <a:noFill/>
            </p:spPr>
            <p:txBody>
              <a:bodyPr wrap="square" rtlCol="0">
                <a:spAutoFit/>
              </a:bodyPr>
              <a:lstStyle/>
              <a:p>
                <a:r>
                  <a:rPr lang="en-US" sz="1200" b="1" i="1" dirty="0" smtClean="0"/>
                  <a:t>Target peptide</a:t>
                </a:r>
                <a:endParaRPr lang="en-US" sz="1200" b="1" i="1" dirty="0"/>
              </a:p>
            </p:txBody>
          </p:sp>
        </p:grpSp>
        <p:cxnSp>
          <p:nvCxnSpPr>
            <p:cNvPr id="96" name="Straight Connector 95"/>
            <p:cNvCxnSpPr/>
            <p:nvPr/>
          </p:nvCxnSpPr>
          <p:spPr>
            <a:xfrm>
              <a:off x="2197090" y="3596690"/>
              <a:ext cx="0" cy="1081573"/>
            </a:xfrm>
            <a:prstGeom prst="line">
              <a:avLst/>
            </a:prstGeom>
            <a:ln w="76200">
              <a:solidFill>
                <a:schemeClr val="accent1"/>
              </a:solidFill>
            </a:ln>
            <a:effectLst>
              <a:glow rad="1841500">
                <a:schemeClr val="accent1">
                  <a:alpha val="0"/>
                </a:schemeClr>
              </a:glow>
            </a:effectLst>
          </p:spPr>
          <p:style>
            <a:lnRef idx="1">
              <a:schemeClr val="accent1"/>
            </a:lnRef>
            <a:fillRef idx="0">
              <a:schemeClr val="accent1"/>
            </a:fillRef>
            <a:effectRef idx="0">
              <a:schemeClr val="accent1"/>
            </a:effectRef>
            <a:fontRef idx="minor">
              <a:schemeClr val="tx1"/>
            </a:fontRef>
          </p:style>
        </p:cxnSp>
        <p:cxnSp>
          <p:nvCxnSpPr>
            <p:cNvPr id="97" name="Straight Connector 96"/>
            <p:cNvCxnSpPr/>
            <p:nvPr/>
          </p:nvCxnSpPr>
          <p:spPr>
            <a:xfrm>
              <a:off x="2197090" y="4678263"/>
              <a:ext cx="0" cy="583159"/>
            </a:xfrm>
            <a:prstGeom prst="line">
              <a:avLst/>
            </a:prstGeom>
            <a:ln w="76200">
              <a:solidFill>
                <a:srgbClr val="FF0000"/>
              </a:solidFill>
            </a:ln>
            <a:effectLst>
              <a:glow rad="1841500">
                <a:schemeClr val="accent1">
                  <a:alpha val="0"/>
                </a:schemeClr>
              </a:glow>
            </a:effectLst>
          </p:spPr>
          <p:style>
            <a:lnRef idx="1">
              <a:schemeClr val="accent1"/>
            </a:lnRef>
            <a:fillRef idx="0">
              <a:schemeClr val="accent1"/>
            </a:fillRef>
            <a:effectRef idx="0">
              <a:schemeClr val="accent1"/>
            </a:effectRef>
            <a:fontRef idx="minor">
              <a:schemeClr val="tx1"/>
            </a:fontRef>
          </p:style>
        </p:cxnSp>
        <p:sp>
          <p:nvSpPr>
            <p:cNvPr id="104" name="Rectangle 103"/>
            <p:cNvSpPr/>
            <p:nvPr/>
          </p:nvSpPr>
          <p:spPr>
            <a:xfrm>
              <a:off x="1151958" y="3183423"/>
              <a:ext cx="2235639" cy="2066851"/>
            </a:xfrm>
            <a:prstGeom prst="rect">
              <a:avLst/>
            </a:prstGeom>
            <a:no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TextBox 104"/>
            <p:cNvSpPr txBox="1"/>
            <p:nvPr/>
          </p:nvSpPr>
          <p:spPr>
            <a:xfrm>
              <a:off x="275658" y="3802474"/>
              <a:ext cx="1001260" cy="523220"/>
            </a:xfrm>
            <a:prstGeom prst="rect">
              <a:avLst/>
            </a:prstGeom>
            <a:noFill/>
          </p:spPr>
          <p:txBody>
            <a:bodyPr wrap="square" rtlCol="0">
              <a:spAutoFit/>
            </a:bodyPr>
            <a:lstStyle/>
            <a:p>
              <a:pPr algn="ctr"/>
              <a:r>
                <a:rPr lang="en-US" sz="1400" b="1" dirty="0" smtClean="0">
                  <a:solidFill>
                    <a:schemeClr val="bg1">
                      <a:lumMod val="50000"/>
                    </a:schemeClr>
                  </a:solidFill>
                </a:rPr>
                <a:t>Isolation </a:t>
              </a:r>
            </a:p>
            <a:p>
              <a:pPr algn="ctr"/>
              <a:r>
                <a:rPr lang="en-US" sz="1400" b="1" dirty="0" smtClean="0">
                  <a:solidFill>
                    <a:schemeClr val="bg1">
                      <a:lumMod val="50000"/>
                    </a:schemeClr>
                  </a:solidFill>
                </a:rPr>
                <a:t>window</a:t>
              </a:r>
              <a:endParaRPr lang="en-US" sz="1400" b="1" dirty="0">
                <a:solidFill>
                  <a:schemeClr val="bg1">
                    <a:lumMod val="50000"/>
                  </a:schemeClr>
                </a:solidFill>
              </a:endParaRPr>
            </a:p>
          </p:txBody>
        </p:sp>
        <p:grpSp>
          <p:nvGrpSpPr>
            <p:cNvPr id="119" name="Group 118"/>
            <p:cNvGrpSpPr/>
            <p:nvPr/>
          </p:nvGrpSpPr>
          <p:grpSpPr>
            <a:xfrm>
              <a:off x="1970507" y="5288099"/>
              <a:ext cx="483979" cy="852569"/>
              <a:chOff x="7772400" y="965372"/>
              <a:chExt cx="533400" cy="939628"/>
            </a:xfrm>
          </p:grpSpPr>
          <p:pic>
            <p:nvPicPr>
              <p:cNvPr id="120" name="Picture 6"/>
              <p:cNvPicPr>
                <a:picLocks noChangeAspect="1" noChangeArrowheads="1"/>
              </p:cNvPicPr>
              <p:nvPr/>
            </p:nvPicPr>
            <p:blipFill rotWithShape="1">
              <a:blip r:embed="rId5">
                <a:extLst>
                  <a:ext uri="{28A0092B-C50C-407E-A947-70E740481C1C}">
                    <a14:useLocalDpi xmlns:a14="http://schemas.microsoft.com/office/drawing/2010/main" val="0"/>
                  </a:ext>
                </a:extLst>
              </a:blip>
              <a:srcRect r="50000" b="30322"/>
              <a:stretch/>
            </p:blipFill>
            <p:spPr bwMode="auto">
              <a:xfrm flipH="1">
                <a:off x="7782919" y="965372"/>
                <a:ext cx="522881" cy="60101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21" name="Picture 6"/>
              <p:cNvPicPr>
                <a:picLocks noChangeAspect="1" noChangeArrowheads="1"/>
              </p:cNvPicPr>
              <p:nvPr/>
            </p:nvPicPr>
            <p:blipFill rotWithShape="1">
              <a:blip r:embed="rId5">
                <a:extLst>
                  <a:ext uri="{28A0092B-C50C-407E-A947-70E740481C1C}">
                    <a14:useLocalDpi xmlns:a14="http://schemas.microsoft.com/office/drawing/2010/main" val="0"/>
                  </a:ext>
                </a:extLst>
              </a:blip>
              <a:srcRect r="50000" b="30322"/>
              <a:stretch/>
            </p:blipFill>
            <p:spPr bwMode="auto">
              <a:xfrm flipH="1">
                <a:off x="7772400" y="1303984"/>
                <a:ext cx="522881" cy="60101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22" name="Rectangle 121"/>
              <p:cNvSpPr/>
              <p:nvPr/>
            </p:nvSpPr>
            <p:spPr>
              <a:xfrm>
                <a:off x="8093026" y="1229697"/>
                <a:ext cx="212774" cy="65703"/>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3" name="Rectangle 122"/>
              <p:cNvSpPr/>
              <p:nvPr/>
            </p:nvSpPr>
            <p:spPr>
              <a:xfrm>
                <a:off x="8077200" y="1839297"/>
                <a:ext cx="212774" cy="65703"/>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54" name="TextBox 153"/>
            <p:cNvSpPr txBox="1"/>
            <p:nvPr/>
          </p:nvSpPr>
          <p:spPr>
            <a:xfrm>
              <a:off x="47058" y="4989272"/>
              <a:ext cx="1104900" cy="523220"/>
            </a:xfrm>
            <a:prstGeom prst="rect">
              <a:avLst/>
            </a:prstGeom>
            <a:noFill/>
          </p:spPr>
          <p:txBody>
            <a:bodyPr wrap="square" rtlCol="0">
              <a:spAutoFit/>
            </a:bodyPr>
            <a:lstStyle/>
            <a:p>
              <a:r>
                <a:rPr lang="en-US" sz="1400" dirty="0" smtClean="0"/>
                <a:t>Peptides</a:t>
              </a:r>
              <a:br>
                <a:rPr lang="en-US" sz="1400" dirty="0" smtClean="0"/>
              </a:br>
              <a:r>
                <a:rPr lang="en-US" sz="1400" dirty="0" smtClean="0"/>
                <a:t>(ionized):</a:t>
              </a:r>
              <a:endParaRPr lang="en-US" sz="1400" dirty="0"/>
            </a:p>
          </p:txBody>
        </p:sp>
        <p:cxnSp>
          <p:nvCxnSpPr>
            <p:cNvPr id="160" name="Straight Connector 159"/>
            <p:cNvCxnSpPr/>
            <p:nvPr/>
          </p:nvCxnSpPr>
          <p:spPr>
            <a:xfrm flipV="1">
              <a:off x="1026997" y="4821218"/>
              <a:ext cx="0" cy="451872"/>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1" name="Straight Connector 160"/>
            <p:cNvCxnSpPr/>
            <p:nvPr/>
          </p:nvCxnSpPr>
          <p:spPr>
            <a:xfrm flipV="1">
              <a:off x="885258" y="5082590"/>
              <a:ext cx="1" cy="19050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2646014" y="5341747"/>
              <a:ext cx="550151" cy="369332"/>
            </a:xfrm>
            <a:prstGeom prst="rect">
              <a:avLst/>
            </a:prstGeom>
            <a:noFill/>
          </p:spPr>
          <p:txBody>
            <a:bodyPr wrap="none" rtlCol="0">
              <a:spAutoFit/>
            </a:bodyPr>
            <a:lstStyle/>
            <a:p>
              <a:r>
                <a:rPr lang="en-US" dirty="0" smtClean="0"/>
                <a:t>m/z</a:t>
              </a:r>
              <a:endParaRPr lang="en-US" dirty="0"/>
            </a:p>
          </p:txBody>
        </p:sp>
      </p:grpSp>
      <p:sp>
        <p:nvSpPr>
          <p:cNvPr id="61" name="Title 1"/>
          <p:cNvSpPr txBox="1">
            <a:spLocks/>
          </p:cNvSpPr>
          <p:nvPr/>
        </p:nvSpPr>
        <p:spPr>
          <a:xfrm>
            <a:off x="-1" y="35222"/>
            <a:ext cx="9274629" cy="652562"/>
          </a:xfrm>
          <a:prstGeom prst="rect">
            <a:avLst/>
          </a:prstGeom>
        </p:spPr>
        <p:txBody>
          <a:bodyPr>
            <a:no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r>
              <a:rPr lang="en-US" sz="3600" b="1" dirty="0">
                <a:solidFill>
                  <a:srgbClr val="FF0000"/>
                </a:solidFill>
              </a:rPr>
              <a:t>The </a:t>
            </a:r>
            <a:r>
              <a:rPr lang="en-US" sz="3600" b="1" dirty="0" smtClean="0">
                <a:solidFill>
                  <a:srgbClr val="FF0000"/>
                </a:solidFill>
              </a:rPr>
              <a:t>problem </a:t>
            </a:r>
            <a:r>
              <a:rPr lang="en-US" sz="3600" b="1" dirty="0">
                <a:solidFill>
                  <a:srgbClr val="FF0000"/>
                </a:solidFill>
              </a:rPr>
              <a:t>of </a:t>
            </a:r>
            <a:r>
              <a:rPr lang="en-US" sz="3600" b="1" dirty="0" smtClean="0">
                <a:solidFill>
                  <a:srgbClr val="FF0000"/>
                </a:solidFill>
              </a:rPr>
              <a:t>multiplexing: </a:t>
            </a:r>
            <a:r>
              <a:rPr lang="en-US" sz="3600" b="1" dirty="0">
                <a:solidFill>
                  <a:srgbClr val="FF0000"/>
                </a:solidFill>
              </a:rPr>
              <a:t>r</a:t>
            </a:r>
            <a:r>
              <a:rPr lang="en-US" sz="3600" b="1" dirty="0" smtClean="0">
                <a:solidFill>
                  <a:srgbClr val="FF0000"/>
                </a:solidFill>
              </a:rPr>
              <a:t>atio </a:t>
            </a:r>
            <a:r>
              <a:rPr lang="en-US" sz="3600" b="1" dirty="0">
                <a:solidFill>
                  <a:srgbClr val="FF0000"/>
                </a:solidFill>
              </a:rPr>
              <a:t>d</a:t>
            </a:r>
            <a:r>
              <a:rPr lang="en-US" sz="3600" b="1" dirty="0" smtClean="0">
                <a:solidFill>
                  <a:srgbClr val="FF0000"/>
                </a:solidFill>
              </a:rPr>
              <a:t>istortion</a:t>
            </a:r>
            <a:endParaRPr lang="en-US" sz="3600" b="1" dirty="0">
              <a:solidFill>
                <a:srgbClr val="FF0000"/>
              </a:solidFill>
            </a:endParaRPr>
          </a:p>
        </p:txBody>
      </p:sp>
      <p:sp>
        <p:nvSpPr>
          <p:cNvPr id="2" name="Rectangle 1"/>
          <p:cNvSpPr/>
          <p:nvPr/>
        </p:nvSpPr>
        <p:spPr>
          <a:xfrm>
            <a:off x="4134418" y="3183423"/>
            <a:ext cx="4798088" cy="923330"/>
          </a:xfrm>
          <a:prstGeom prst="rect">
            <a:avLst/>
          </a:prstGeom>
        </p:spPr>
        <p:txBody>
          <a:bodyPr wrap="square">
            <a:spAutoFit/>
          </a:bodyPr>
          <a:lstStyle/>
          <a:p>
            <a:r>
              <a:rPr lang="en-US" dirty="0">
                <a:solidFill>
                  <a:schemeClr val="accent1"/>
                </a:solidFill>
              </a:rPr>
              <a:t>Unfortunately, the standard MS2 </a:t>
            </a:r>
            <a:r>
              <a:rPr lang="en-US" dirty="0" smtClean="0">
                <a:solidFill>
                  <a:schemeClr val="accent1"/>
                </a:solidFill>
              </a:rPr>
              <a:t>strategy </a:t>
            </a:r>
            <a:r>
              <a:rPr lang="en-US" dirty="0">
                <a:solidFill>
                  <a:schemeClr val="accent1"/>
                </a:solidFill>
              </a:rPr>
              <a:t>with isobaric tags has an inherent quantification problem.</a:t>
            </a:r>
            <a:endParaRPr lang="en-US" dirty="0"/>
          </a:p>
        </p:txBody>
      </p:sp>
    </p:spTree>
    <p:extLst>
      <p:ext uri="{BB962C8B-B14F-4D97-AF65-F5344CB8AC3E}">
        <p14:creationId xmlns:p14="http://schemas.microsoft.com/office/powerpoint/2010/main" val="139886333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oup 103"/>
          <p:cNvGrpSpPr/>
          <p:nvPr/>
        </p:nvGrpSpPr>
        <p:grpSpPr>
          <a:xfrm>
            <a:off x="743518" y="2834690"/>
            <a:ext cx="3265940" cy="2438400"/>
            <a:chOff x="914400" y="990600"/>
            <a:chExt cx="3265940" cy="2438400"/>
          </a:xfrm>
        </p:grpSpPr>
        <p:grpSp>
          <p:nvGrpSpPr>
            <p:cNvPr id="9" name="Group 80"/>
            <p:cNvGrpSpPr/>
            <p:nvPr/>
          </p:nvGrpSpPr>
          <p:grpSpPr>
            <a:xfrm>
              <a:off x="914400" y="2438400"/>
              <a:ext cx="2895600" cy="990600"/>
              <a:chOff x="1295400" y="2438400"/>
              <a:chExt cx="2895600" cy="990600"/>
            </a:xfrm>
          </p:grpSpPr>
          <p:cxnSp>
            <p:nvCxnSpPr>
              <p:cNvPr id="12" name="Straight Connector 11"/>
              <p:cNvCxnSpPr/>
              <p:nvPr/>
            </p:nvCxnSpPr>
            <p:spPr>
              <a:xfrm rot="5400000" flipH="1" flipV="1">
                <a:off x="2923040" y="2933700"/>
                <a:ext cx="990600" cy="0"/>
              </a:xfrm>
              <a:prstGeom prst="line">
                <a:avLst/>
              </a:prstGeom>
              <a:ln w="38100">
                <a:solidFill>
                  <a:srgbClr val="FF0000"/>
                </a:solidFill>
              </a:ln>
              <a:effectLst>
                <a:glow rad="63500">
                  <a:schemeClr val="accent2">
                    <a:satMod val="175000"/>
                    <a:alpha val="40000"/>
                  </a:schemeClr>
                </a:glow>
              </a:effectLst>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rot="5400000" flipH="1" flipV="1">
                <a:off x="1856240" y="3086100"/>
                <a:ext cx="685800" cy="0"/>
              </a:xfrm>
              <a:prstGeom prst="line">
                <a:avLst/>
              </a:prstGeom>
              <a:ln w="38100">
                <a:solidFill>
                  <a:schemeClr val="accent1"/>
                </a:solidFill>
              </a:ln>
              <a:effectLst>
                <a:glow rad="63500">
                  <a:schemeClr val="accent1">
                    <a:satMod val="175000"/>
                    <a:alpha val="40000"/>
                  </a:schemeClr>
                </a:glow>
              </a:effectLst>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p:nvCxnSpPr>
            <p:spPr>
              <a:xfrm rot="5400000" flipH="1" flipV="1">
                <a:off x="3723141" y="3326896"/>
                <a:ext cx="152400" cy="1"/>
              </a:xfrm>
              <a:prstGeom prst="line">
                <a:avLst/>
              </a:prstGeom>
              <a:ln w="38100">
                <a:solidFill>
                  <a:schemeClr val="accent1"/>
                </a:solidFill>
              </a:ln>
              <a:effectLst>
                <a:glow rad="63500">
                  <a:schemeClr val="accent1">
                    <a:satMod val="175000"/>
                    <a:alpha val="40000"/>
                  </a:schemeClr>
                </a:glow>
              </a:effectLst>
            </p:spPr>
            <p:style>
              <a:lnRef idx="1">
                <a:schemeClr val="accent1"/>
              </a:lnRef>
              <a:fillRef idx="0">
                <a:schemeClr val="accent1"/>
              </a:fillRef>
              <a:effectRef idx="0">
                <a:schemeClr val="accent1"/>
              </a:effectRef>
              <a:fontRef idx="minor">
                <a:schemeClr val="tx1"/>
              </a:fontRef>
            </p:style>
          </p:cxnSp>
          <p:cxnSp>
            <p:nvCxnSpPr>
              <p:cNvPr id="22" name="Straight Connector 21"/>
              <p:cNvCxnSpPr/>
              <p:nvPr/>
            </p:nvCxnSpPr>
            <p:spPr>
              <a:xfrm rot="5400000" flipH="1" flipV="1">
                <a:off x="1818140" y="3345093"/>
                <a:ext cx="152400" cy="0"/>
              </a:xfrm>
              <a:prstGeom prst="line">
                <a:avLst/>
              </a:prstGeom>
              <a:ln w="38100">
                <a:solidFill>
                  <a:srgbClr val="FF0000"/>
                </a:solidFill>
              </a:ln>
              <a:effectLst>
                <a:glow rad="63500">
                  <a:schemeClr val="accent2">
                    <a:satMod val="175000"/>
                    <a:alpha val="40000"/>
                  </a:schemeClr>
                </a:glow>
              </a:effectLst>
            </p:spPr>
            <p:style>
              <a:lnRef idx="1">
                <a:schemeClr val="accent1"/>
              </a:lnRef>
              <a:fillRef idx="0">
                <a:schemeClr val="accent1"/>
              </a:fillRef>
              <a:effectRef idx="0">
                <a:schemeClr val="accent1"/>
              </a:effectRef>
              <a:fontRef idx="minor">
                <a:schemeClr val="tx1"/>
              </a:fontRef>
            </p:style>
          </p:cxnSp>
          <p:cxnSp>
            <p:nvCxnSpPr>
              <p:cNvPr id="25" name="Straight Connector 24"/>
              <p:cNvCxnSpPr/>
              <p:nvPr/>
            </p:nvCxnSpPr>
            <p:spPr>
              <a:xfrm>
                <a:off x="1295400" y="3429000"/>
                <a:ext cx="2895600"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5" name="TextBox 4"/>
            <p:cNvSpPr txBox="1"/>
            <p:nvPr/>
          </p:nvSpPr>
          <p:spPr>
            <a:xfrm>
              <a:off x="1600200" y="990600"/>
              <a:ext cx="1361335" cy="369332"/>
            </a:xfrm>
            <a:prstGeom prst="rect">
              <a:avLst/>
            </a:prstGeom>
            <a:noFill/>
          </p:spPr>
          <p:txBody>
            <a:bodyPr wrap="none" rtlCol="0">
              <a:spAutoFit/>
            </a:bodyPr>
            <a:lstStyle/>
            <a:p>
              <a:r>
                <a:rPr lang="en-US" dirty="0" smtClean="0"/>
                <a:t>MS1 Spectra</a:t>
              </a:r>
              <a:endParaRPr lang="en-US" dirty="0"/>
            </a:p>
          </p:txBody>
        </p:sp>
        <p:cxnSp>
          <p:nvCxnSpPr>
            <p:cNvPr id="6" name="Straight Arrow Connector 5"/>
            <p:cNvCxnSpPr/>
            <p:nvPr/>
          </p:nvCxnSpPr>
          <p:spPr>
            <a:xfrm>
              <a:off x="1752600" y="1676399"/>
              <a:ext cx="533400" cy="306389"/>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7" name="TextBox 6"/>
            <p:cNvSpPr txBox="1"/>
            <p:nvPr/>
          </p:nvSpPr>
          <p:spPr>
            <a:xfrm>
              <a:off x="1284740" y="1402728"/>
              <a:ext cx="2895600" cy="276999"/>
            </a:xfrm>
            <a:prstGeom prst="rect">
              <a:avLst/>
            </a:prstGeom>
            <a:noFill/>
          </p:spPr>
          <p:txBody>
            <a:bodyPr wrap="square" rtlCol="0">
              <a:spAutoFit/>
            </a:bodyPr>
            <a:lstStyle/>
            <a:p>
              <a:r>
                <a:rPr lang="en-US" sz="1200" b="1" i="1" dirty="0" smtClean="0"/>
                <a:t>Target peptide</a:t>
              </a:r>
              <a:endParaRPr lang="en-US" sz="1200" b="1" i="1" dirty="0"/>
            </a:p>
          </p:txBody>
        </p:sp>
      </p:grpSp>
      <p:pic>
        <p:nvPicPr>
          <p:cNvPr id="91" name="Picture 17"/>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639118" y="5222282"/>
            <a:ext cx="281262" cy="13816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96" name="Straight Connector 95"/>
          <p:cNvCxnSpPr/>
          <p:nvPr/>
        </p:nvCxnSpPr>
        <p:spPr>
          <a:xfrm>
            <a:off x="2197090" y="3596690"/>
            <a:ext cx="0" cy="1081573"/>
          </a:xfrm>
          <a:prstGeom prst="line">
            <a:avLst/>
          </a:prstGeom>
          <a:ln w="76200">
            <a:solidFill>
              <a:schemeClr val="accent1"/>
            </a:solidFill>
          </a:ln>
          <a:effectLst>
            <a:glow rad="1841500">
              <a:schemeClr val="accent1">
                <a:alpha val="0"/>
              </a:schemeClr>
            </a:glow>
          </a:effectLst>
        </p:spPr>
        <p:style>
          <a:lnRef idx="1">
            <a:schemeClr val="accent1"/>
          </a:lnRef>
          <a:fillRef idx="0">
            <a:schemeClr val="accent1"/>
          </a:fillRef>
          <a:effectRef idx="0">
            <a:schemeClr val="accent1"/>
          </a:effectRef>
          <a:fontRef idx="minor">
            <a:schemeClr val="tx1"/>
          </a:fontRef>
        </p:style>
      </p:cxnSp>
      <p:cxnSp>
        <p:nvCxnSpPr>
          <p:cNvPr id="97" name="Straight Connector 96"/>
          <p:cNvCxnSpPr/>
          <p:nvPr/>
        </p:nvCxnSpPr>
        <p:spPr>
          <a:xfrm>
            <a:off x="2197090" y="4678263"/>
            <a:ext cx="0" cy="583159"/>
          </a:xfrm>
          <a:prstGeom prst="line">
            <a:avLst/>
          </a:prstGeom>
          <a:ln w="76200">
            <a:solidFill>
              <a:srgbClr val="FF0000"/>
            </a:solidFill>
          </a:ln>
          <a:effectLst>
            <a:glow rad="1841500">
              <a:schemeClr val="accent1">
                <a:alpha val="0"/>
              </a:schemeClr>
            </a:glow>
          </a:effectLst>
        </p:spPr>
        <p:style>
          <a:lnRef idx="1">
            <a:schemeClr val="accent1"/>
          </a:lnRef>
          <a:fillRef idx="0">
            <a:schemeClr val="accent1"/>
          </a:fillRef>
          <a:effectRef idx="0">
            <a:schemeClr val="accent1"/>
          </a:effectRef>
          <a:fontRef idx="minor">
            <a:schemeClr val="tx1"/>
          </a:fontRef>
        </p:style>
      </p:cxnSp>
      <p:sp>
        <p:nvSpPr>
          <p:cNvPr id="104" name="Rectangle 103"/>
          <p:cNvSpPr/>
          <p:nvPr/>
        </p:nvSpPr>
        <p:spPr>
          <a:xfrm>
            <a:off x="1151958" y="3183423"/>
            <a:ext cx="2235639" cy="2066851"/>
          </a:xfrm>
          <a:prstGeom prst="rect">
            <a:avLst/>
          </a:prstGeom>
          <a:no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TextBox 104"/>
          <p:cNvSpPr txBox="1"/>
          <p:nvPr/>
        </p:nvSpPr>
        <p:spPr>
          <a:xfrm>
            <a:off x="275658" y="3802474"/>
            <a:ext cx="1001260" cy="523220"/>
          </a:xfrm>
          <a:prstGeom prst="rect">
            <a:avLst/>
          </a:prstGeom>
          <a:noFill/>
        </p:spPr>
        <p:txBody>
          <a:bodyPr wrap="square" rtlCol="0">
            <a:spAutoFit/>
          </a:bodyPr>
          <a:lstStyle/>
          <a:p>
            <a:pPr algn="ctr"/>
            <a:r>
              <a:rPr lang="en-US" sz="1400" b="1" dirty="0" smtClean="0">
                <a:solidFill>
                  <a:schemeClr val="bg1">
                    <a:lumMod val="50000"/>
                  </a:schemeClr>
                </a:solidFill>
              </a:rPr>
              <a:t>Isolation </a:t>
            </a:r>
          </a:p>
          <a:p>
            <a:pPr algn="ctr"/>
            <a:r>
              <a:rPr lang="en-US" sz="1400" b="1" dirty="0" smtClean="0">
                <a:solidFill>
                  <a:schemeClr val="bg1">
                    <a:lumMod val="50000"/>
                  </a:schemeClr>
                </a:solidFill>
              </a:rPr>
              <a:t>window</a:t>
            </a:r>
            <a:endParaRPr lang="en-US" sz="1400" b="1" dirty="0">
              <a:solidFill>
                <a:schemeClr val="bg1">
                  <a:lumMod val="50000"/>
                </a:schemeClr>
              </a:solidFill>
            </a:endParaRPr>
          </a:p>
        </p:txBody>
      </p:sp>
      <p:grpSp>
        <p:nvGrpSpPr>
          <p:cNvPr id="119" name="Group 118"/>
          <p:cNvGrpSpPr/>
          <p:nvPr/>
        </p:nvGrpSpPr>
        <p:grpSpPr>
          <a:xfrm>
            <a:off x="1970507" y="5288099"/>
            <a:ext cx="483979" cy="852569"/>
            <a:chOff x="7772400" y="965372"/>
            <a:chExt cx="533400" cy="939628"/>
          </a:xfrm>
        </p:grpSpPr>
        <p:pic>
          <p:nvPicPr>
            <p:cNvPr id="120" name="Picture 6"/>
            <p:cNvPicPr>
              <a:picLocks noChangeAspect="1" noChangeArrowheads="1"/>
            </p:cNvPicPr>
            <p:nvPr/>
          </p:nvPicPr>
          <p:blipFill rotWithShape="1">
            <a:blip r:embed="rId4">
              <a:extLst>
                <a:ext uri="{28A0092B-C50C-407E-A947-70E740481C1C}">
                  <a14:useLocalDpi xmlns:a14="http://schemas.microsoft.com/office/drawing/2010/main" val="0"/>
                </a:ext>
              </a:extLst>
            </a:blip>
            <a:srcRect r="50000" b="30322"/>
            <a:stretch/>
          </p:blipFill>
          <p:spPr bwMode="auto">
            <a:xfrm flipH="1">
              <a:off x="7782919" y="965372"/>
              <a:ext cx="522881" cy="60101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21" name="Picture 6"/>
            <p:cNvPicPr>
              <a:picLocks noChangeAspect="1" noChangeArrowheads="1"/>
            </p:cNvPicPr>
            <p:nvPr/>
          </p:nvPicPr>
          <p:blipFill rotWithShape="1">
            <a:blip r:embed="rId4">
              <a:extLst>
                <a:ext uri="{28A0092B-C50C-407E-A947-70E740481C1C}">
                  <a14:useLocalDpi xmlns:a14="http://schemas.microsoft.com/office/drawing/2010/main" val="0"/>
                </a:ext>
              </a:extLst>
            </a:blip>
            <a:srcRect r="50000" b="30322"/>
            <a:stretch/>
          </p:blipFill>
          <p:spPr bwMode="auto">
            <a:xfrm flipH="1">
              <a:off x="7772400" y="1303984"/>
              <a:ext cx="522881" cy="60101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22" name="Rectangle 121"/>
            <p:cNvSpPr/>
            <p:nvPr/>
          </p:nvSpPr>
          <p:spPr>
            <a:xfrm>
              <a:off x="8093026" y="1229697"/>
              <a:ext cx="212774" cy="65703"/>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3" name="Rectangle 122"/>
            <p:cNvSpPr/>
            <p:nvPr/>
          </p:nvSpPr>
          <p:spPr>
            <a:xfrm>
              <a:off x="8077200" y="1839297"/>
              <a:ext cx="212774" cy="65703"/>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51" name="Group 50"/>
          <p:cNvGrpSpPr/>
          <p:nvPr/>
        </p:nvGrpSpPr>
        <p:grpSpPr>
          <a:xfrm>
            <a:off x="2726319" y="5337622"/>
            <a:ext cx="325314" cy="207684"/>
            <a:chOff x="2683385" y="2700716"/>
            <a:chExt cx="432676" cy="276225"/>
          </a:xfrm>
        </p:grpSpPr>
        <p:pic>
          <p:nvPicPr>
            <p:cNvPr id="127" name="Picture 3"/>
            <p:cNvPicPr>
              <a:picLocks noChangeAspect="1" noChangeArrowheads="1"/>
            </p:cNvPicPr>
            <p:nvPr/>
          </p:nvPicPr>
          <p:blipFill>
            <a:blip r:embed="rId5">
              <a:duotone>
                <a:schemeClr val="bg2">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2735061" y="2700716"/>
              <a:ext cx="381000" cy="2762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30" name="Flowchart: Connector 129"/>
            <p:cNvSpPr/>
            <p:nvPr/>
          </p:nvSpPr>
          <p:spPr>
            <a:xfrm>
              <a:off x="2683385" y="2736997"/>
              <a:ext cx="136015" cy="130805"/>
            </a:xfrm>
            <a:prstGeom prst="flowChartConnector">
              <a:avLst/>
            </a:prstGeom>
            <a:solidFill>
              <a:srgbClr val="FF0000"/>
            </a:solidFill>
            <a:ln>
              <a:noFill/>
            </a:ln>
            <a:effectLst>
              <a:glow rad="63500">
                <a:schemeClr val="accent2">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31" name="Group 130"/>
          <p:cNvGrpSpPr/>
          <p:nvPr/>
        </p:nvGrpSpPr>
        <p:grpSpPr>
          <a:xfrm>
            <a:off x="1539088" y="5352110"/>
            <a:ext cx="368791" cy="235440"/>
            <a:chOff x="2683385" y="2700716"/>
            <a:chExt cx="432676" cy="276225"/>
          </a:xfrm>
        </p:grpSpPr>
        <p:pic>
          <p:nvPicPr>
            <p:cNvPr id="132" name="Picture 3"/>
            <p:cNvPicPr>
              <a:picLocks noChangeAspect="1" noChangeArrowheads="1"/>
            </p:cNvPicPr>
            <p:nvPr/>
          </p:nvPicPr>
          <p:blipFill>
            <a:blip r:embed="rId5">
              <a:duotone>
                <a:schemeClr val="accent2">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2735061" y="2700716"/>
              <a:ext cx="381000" cy="2762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33" name="Flowchart: Connector 132"/>
            <p:cNvSpPr/>
            <p:nvPr/>
          </p:nvSpPr>
          <p:spPr>
            <a:xfrm>
              <a:off x="2683385" y="2736997"/>
              <a:ext cx="136015" cy="130805"/>
            </a:xfrm>
            <a:prstGeom prst="flowChartConnector">
              <a:avLst/>
            </a:prstGeom>
            <a:solidFill>
              <a:schemeClr val="accent1"/>
            </a:solidFill>
            <a:ln>
              <a:noFill/>
            </a:ln>
            <a:effectLst>
              <a:glow rad="63500">
                <a:schemeClr val="accent1">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34" name="Group 133"/>
          <p:cNvGrpSpPr/>
          <p:nvPr/>
        </p:nvGrpSpPr>
        <p:grpSpPr>
          <a:xfrm>
            <a:off x="2714058" y="5563730"/>
            <a:ext cx="361980" cy="231092"/>
            <a:chOff x="2683385" y="2700716"/>
            <a:chExt cx="432676" cy="276225"/>
          </a:xfrm>
        </p:grpSpPr>
        <p:pic>
          <p:nvPicPr>
            <p:cNvPr id="135" name="Picture 3"/>
            <p:cNvPicPr>
              <a:picLocks noChangeAspect="1" noChangeArrowheads="1"/>
            </p:cNvPicPr>
            <p:nvPr/>
          </p:nvPicPr>
          <p:blipFill>
            <a:blip r:embed="rId5">
              <a:duotone>
                <a:schemeClr val="bg2">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2735061" y="2700716"/>
              <a:ext cx="381000" cy="2762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36" name="Flowchart: Connector 135"/>
            <p:cNvSpPr/>
            <p:nvPr/>
          </p:nvSpPr>
          <p:spPr>
            <a:xfrm>
              <a:off x="2683385" y="2736997"/>
              <a:ext cx="136015" cy="130805"/>
            </a:xfrm>
            <a:prstGeom prst="flowChartConnector">
              <a:avLst/>
            </a:prstGeom>
            <a:solidFill>
              <a:srgbClr val="FF0000"/>
            </a:solidFill>
            <a:ln>
              <a:noFill/>
            </a:ln>
            <a:effectLst>
              <a:glow rad="63500">
                <a:schemeClr val="accent2">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37" name="Group 136"/>
          <p:cNvGrpSpPr/>
          <p:nvPr/>
        </p:nvGrpSpPr>
        <p:grpSpPr>
          <a:xfrm>
            <a:off x="3171258" y="5380379"/>
            <a:ext cx="336710" cy="214959"/>
            <a:chOff x="2683385" y="2700716"/>
            <a:chExt cx="432676" cy="276225"/>
          </a:xfrm>
        </p:grpSpPr>
        <p:pic>
          <p:nvPicPr>
            <p:cNvPr id="138" name="Picture 3"/>
            <p:cNvPicPr>
              <a:picLocks noChangeAspect="1" noChangeArrowheads="1"/>
            </p:cNvPicPr>
            <p:nvPr/>
          </p:nvPicPr>
          <p:blipFill>
            <a:blip r:embed="rId5">
              <a:duotone>
                <a:schemeClr val="accent3">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2735061" y="2700716"/>
              <a:ext cx="381000" cy="2762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39" name="Flowchart: Connector 138"/>
            <p:cNvSpPr/>
            <p:nvPr/>
          </p:nvSpPr>
          <p:spPr>
            <a:xfrm>
              <a:off x="2683385" y="2736997"/>
              <a:ext cx="136015" cy="130805"/>
            </a:xfrm>
            <a:prstGeom prst="flowChartConnector">
              <a:avLst/>
            </a:prstGeom>
            <a:solidFill>
              <a:schemeClr val="accent1"/>
            </a:solidFill>
            <a:ln>
              <a:noFill/>
            </a:ln>
            <a:effectLst>
              <a:glow rad="63500">
                <a:schemeClr val="accent1">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40" name="Group 139"/>
          <p:cNvGrpSpPr/>
          <p:nvPr/>
        </p:nvGrpSpPr>
        <p:grpSpPr>
          <a:xfrm>
            <a:off x="1159617" y="5352169"/>
            <a:ext cx="335241" cy="214021"/>
            <a:chOff x="2683385" y="2700716"/>
            <a:chExt cx="432676" cy="276225"/>
          </a:xfrm>
        </p:grpSpPr>
        <p:pic>
          <p:nvPicPr>
            <p:cNvPr id="141" name="Picture 3"/>
            <p:cNvPicPr>
              <a:picLocks noChangeAspect="1" noChangeArrowheads="1"/>
            </p:cNvPicPr>
            <p:nvPr/>
          </p:nvPicPr>
          <p:blipFill>
            <a:blip r:embed="rId5">
              <a:duotone>
                <a:schemeClr val="accent4">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2735061" y="2700716"/>
              <a:ext cx="381000" cy="2762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42" name="Flowchart: Connector 141"/>
            <p:cNvSpPr/>
            <p:nvPr/>
          </p:nvSpPr>
          <p:spPr>
            <a:xfrm>
              <a:off x="2683385" y="2736997"/>
              <a:ext cx="136015" cy="130805"/>
            </a:xfrm>
            <a:prstGeom prst="flowChartConnector">
              <a:avLst/>
            </a:prstGeom>
            <a:solidFill>
              <a:srgbClr val="FF0000"/>
            </a:solidFill>
            <a:ln>
              <a:noFill/>
            </a:ln>
            <a:effectLst>
              <a:glow rad="63500">
                <a:schemeClr val="accent2">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54" name="TextBox 153"/>
          <p:cNvSpPr txBox="1"/>
          <p:nvPr/>
        </p:nvSpPr>
        <p:spPr>
          <a:xfrm>
            <a:off x="47058" y="4989272"/>
            <a:ext cx="1104900" cy="523220"/>
          </a:xfrm>
          <a:prstGeom prst="rect">
            <a:avLst/>
          </a:prstGeom>
          <a:noFill/>
        </p:spPr>
        <p:txBody>
          <a:bodyPr wrap="square" rtlCol="0">
            <a:spAutoFit/>
          </a:bodyPr>
          <a:lstStyle/>
          <a:p>
            <a:r>
              <a:rPr lang="en-US" sz="1400" dirty="0" smtClean="0"/>
              <a:t>Peptides</a:t>
            </a:r>
            <a:br>
              <a:rPr lang="en-US" sz="1400" dirty="0" smtClean="0"/>
            </a:br>
            <a:r>
              <a:rPr lang="en-US" sz="1400" dirty="0" smtClean="0"/>
              <a:t>(ionized):</a:t>
            </a:r>
            <a:endParaRPr lang="en-US" sz="1400" dirty="0"/>
          </a:p>
        </p:txBody>
      </p:sp>
      <p:cxnSp>
        <p:nvCxnSpPr>
          <p:cNvPr id="155" name="Straight Arrow Connector 154"/>
          <p:cNvCxnSpPr/>
          <p:nvPr/>
        </p:nvCxnSpPr>
        <p:spPr>
          <a:xfrm flipV="1">
            <a:off x="1202976" y="5650715"/>
            <a:ext cx="62027" cy="601307"/>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56" name="Straight Arrow Connector 155"/>
          <p:cNvCxnSpPr/>
          <p:nvPr/>
        </p:nvCxnSpPr>
        <p:spPr>
          <a:xfrm flipV="1">
            <a:off x="1539088" y="5659418"/>
            <a:ext cx="57966" cy="481251"/>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57" name="Straight Arrow Connector 156"/>
          <p:cNvCxnSpPr/>
          <p:nvPr/>
        </p:nvCxnSpPr>
        <p:spPr>
          <a:xfrm flipV="1">
            <a:off x="2752157" y="5847687"/>
            <a:ext cx="42735" cy="40331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58" name="Straight Arrow Connector 157"/>
          <p:cNvCxnSpPr/>
          <p:nvPr/>
        </p:nvCxnSpPr>
        <p:spPr>
          <a:xfrm flipV="1">
            <a:off x="3128522" y="5887527"/>
            <a:ext cx="42735" cy="347766"/>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60" name="Straight Connector 159"/>
          <p:cNvCxnSpPr/>
          <p:nvPr/>
        </p:nvCxnSpPr>
        <p:spPr>
          <a:xfrm flipV="1">
            <a:off x="1026997" y="4821218"/>
            <a:ext cx="0" cy="451872"/>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1" name="Straight Connector 160"/>
          <p:cNvCxnSpPr/>
          <p:nvPr/>
        </p:nvCxnSpPr>
        <p:spPr>
          <a:xfrm flipV="1">
            <a:off x="885258" y="5082590"/>
            <a:ext cx="1" cy="19050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2" name="Straight Connector 161"/>
          <p:cNvCxnSpPr/>
          <p:nvPr/>
        </p:nvCxnSpPr>
        <p:spPr>
          <a:xfrm rot="5400000" flipH="1" flipV="1">
            <a:off x="3285558" y="5082590"/>
            <a:ext cx="381000"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4" name="Straight Connector 163"/>
          <p:cNvCxnSpPr/>
          <p:nvPr/>
        </p:nvCxnSpPr>
        <p:spPr>
          <a:xfrm flipV="1">
            <a:off x="3552258" y="4640155"/>
            <a:ext cx="0" cy="621267"/>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grpSp>
        <p:nvGrpSpPr>
          <p:cNvPr id="170" name="Group 169"/>
          <p:cNvGrpSpPr/>
          <p:nvPr/>
        </p:nvGrpSpPr>
        <p:grpSpPr>
          <a:xfrm>
            <a:off x="3171258" y="5642422"/>
            <a:ext cx="336710" cy="214959"/>
            <a:chOff x="2683385" y="2700716"/>
            <a:chExt cx="432676" cy="276225"/>
          </a:xfrm>
        </p:grpSpPr>
        <p:pic>
          <p:nvPicPr>
            <p:cNvPr id="171" name="Picture 3"/>
            <p:cNvPicPr>
              <a:picLocks noChangeAspect="1" noChangeArrowheads="1"/>
            </p:cNvPicPr>
            <p:nvPr/>
          </p:nvPicPr>
          <p:blipFill>
            <a:blip r:embed="rId5">
              <a:duotone>
                <a:schemeClr val="accent3">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2735061" y="2700716"/>
              <a:ext cx="381000" cy="2762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72" name="Flowchart: Connector 171"/>
            <p:cNvSpPr/>
            <p:nvPr/>
          </p:nvSpPr>
          <p:spPr>
            <a:xfrm>
              <a:off x="2683385" y="2736997"/>
              <a:ext cx="136015" cy="130805"/>
            </a:xfrm>
            <a:prstGeom prst="flowChartConnector">
              <a:avLst/>
            </a:prstGeom>
            <a:solidFill>
              <a:schemeClr val="accent1"/>
            </a:solidFill>
            <a:ln>
              <a:noFill/>
            </a:ln>
            <a:effectLst>
              <a:glow rad="63500">
                <a:schemeClr val="accent1">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90" name="Rectangle 89"/>
          <p:cNvSpPr/>
          <p:nvPr/>
        </p:nvSpPr>
        <p:spPr>
          <a:xfrm>
            <a:off x="5101377" y="1873839"/>
            <a:ext cx="2067230" cy="400110"/>
          </a:xfrm>
          <a:prstGeom prst="rect">
            <a:avLst/>
          </a:prstGeom>
        </p:spPr>
        <p:txBody>
          <a:bodyPr wrap="square">
            <a:spAutoFit/>
          </a:bodyPr>
          <a:lstStyle/>
          <a:p>
            <a:r>
              <a:rPr lang="en-US" sz="2000" b="1" dirty="0" smtClean="0"/>
              <a:t>TMT-127</a:t>
            </a:r>
            <a:endParaRPr lang="en-US" sz="4000" b="1" dirty="0"/>
          </a:p>
        </p:txBody>
      </p:sp>
      <p:sp>
        <p:nvSpPr>
          <p:cNvPr id="95" name="Title 1"/>
          <p:cNvSpPr txBox="1">
            <a:spLocks/>
          </p:cNvSpPr>
          <p:nvPr/>
        </p:nvSpPr>
        <p:spPr>
          <a:xfrm>
            <a:off x="-1" y="35222"/>
            <a:ext cx="9274629" cy="652562"/>
          </a:xfrm>
          <a:prstGeom prst="rect">
            <a:avLst/>
          </a:prstGeom>
        </p:spPr>
        <p:txBody>
          <a:bodyPr>
            <a:no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r>
              <a:rPr lang="en-US" sz="3600" b="1" dirty="0">
                <a:solidFill>
                  <a:srgbClr val="FF0000"/>
                </a:solidFill>
              </a:rPr>
              <a:t>The </a:t>
            </a:r>
            <a:r>
              <a:rPr lang="en-US" sz="3600" b="1" dirty="0" smtClean="0">
                <a:solidFill>
                  <a:srgbClr val="FF0000"/>
                </a:solidFill>
              </a:rPr>
              <a:t>problem </a:t>
            </a:r>
            <a:r>
              <a:rPr lang="en-US" sz="3600" b="1" dirty="0">
                <a:solidFill>
                  <a:srgbClr val="FF0000"/>
                </a:solidFill>
              </a:rPr>
              <a:t>of </a:t>
            </a:r>
            <a:r>
              <a:rPr lang="en-US" sz="3600" b="1" dirty="0" smtClean="0">
                <a:solidFill>
                  <a:srgbClr val="FF0000"/>
                </a:solidFill>
              </a:rPr>
              <a:t>multiplexing: </a:t>
            </a:r>
            <a:r>
              <a:rPr lang="en-US" sz="3600" b="1" dirty="0">
                <a:solidFill>
                  <a:srgbClr val="FF0000"/>
                </a:solidFill>
              </a:rPr>
              <a:t>r</a:t>
            </a:r>
            <a:r>
              <a:rPr lang="en-US" sz="3600" b="1" dirty="0" smtClean="0">
                <a:solidFill>
                  <a:srgbClr val="FF0000"/>
                </a:solidFill>
              </a:rPr>
              <a:t>atio </a:t>
            </a:r>
            <a:r>
              <a:rPr lang="en-US" sz="3600" b="1" dirty="0">
                <a:solidFill>
                  <a:srgbClr val="FF0000"/>
                </a:solidFill>
              </a:rPr>
              <a:t>d</a:t>
            </a:r>
            <a:r>
              <a:rPr lang="en-US" sz="3600" b="1" dirty="0" smtClean="0">
                <a:solidFill>
                  <a:srgbClr val="FF0000"/>
                </a:solidFill>
              </a:rPr>
              <a:t>istortion</a:t>
            </a:r>
            <a:endParaRPr lang="en-US" sz="3600" b="1" dirty="0">
              <a:solidFill>
                <a:srgbClr val="FF0000"/>
              </a:solidFill>
            </a:endParaRPr>
          </a:p>
        </p:txBody>
      </p:sp>
      <p:sp>
        <p:nvSpPr>
          <p:cNvPr id="98" name="Rectangle 97"/>
          <p:cNvSpPr/>
          <p:nvPr/>
        </p:nvSpPr>
        <p:spPr>
          <a:xfrm>
            <a:off x="646828" y="1748730"/>
            <a:ext cx="2067230" cy="400110"/>
          </a:xfrm>
          <a:prstGeom prst="rect">
            <a:avLst/>
          </a:prstGeom>
        </p:spPr>
        <p:txBody>
          <a:bodyPr wrap="square">
            <a:spAutoFit/>
          </a:bodyPr>
          <a:lstStyle/>
          <a:p>
            <a:r>
              <a:rPr lang="en-US" sz="2000" b="1" dirty="0" smtClean="0"/>
              <a:t>TMT-126</a:t>
            </a:r>
            <a:endParaRPr lang="en-US" sz="4000" b="1" dirty="0"/>
          </a:p>
        </p:txBody>
      </p:sp>
      <p:grpSp>
        <p:nvGrpSpPr>
          <p:cNvPr id="2" name="Group 1"/>
          <p:cNvGrpSpPr/>
          <p:nvPr/>
        </p:nvGrpSpPr>
        <p:grpSpPr>
          <a:xfrm>
            <a:off x="5341458" y="780603"/>
            <a:ext cx="2798685" cy="1093236"/>
            <a:chOff x="5341458" y="780603"/>
            <a:chExt cx="2798685" cy="1093236"/>
          </a:xfrm>
        </p:grpSpPr>
        <p:pic>
          <p:nvPicPr>
            <p:cNvPr id="85" name="Picture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341458" y="780603"/>
              <a:ext cx="2798685" cy="109323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8" name="Straight Connector 7"/>
            <p:cNvCxnSpPr/>
            <p:nvPr/>
          </p:nvCxnSpPr>
          <p:spPr>
            <a:xfrm>
              <a:off x="6246750" y="780603"/>
              <a:ext cx="0" cy="1093236"/>
            </a:xfrm>
            <a:prstGeom prst="line">
              <a:avLst/>
            </a:prstGeom>
            <a:ln w="38100">
              <a:solidFill>
                <a:schemeClr val="tx1"/>
              </a:solidFill>
              <a:prstDash val="dash"/>
            </a:ln>
          </p:spPr>
          <p:style>
            <a:lnRef idx="2">
              <a:schemeClr val="accent1"/>
            </a:lnRef>
            <a:fillRef idx="0">
              <a:schemeClr val="accent1"/>
            </a:fillRef>
            <a:effectRef idx="1">
              <a:schemeClr val="accent1"/>
            </a:effectRef>
            <a:fontRef idx="minor">
              <a:schemeClr val="tx1"/>
            </a:fontRef>
          </p:style>
        </p:cxnSp>
        <p:sp>
          <p:nvSpPr>
            <p:cNvPr id="109" name="TextBox 108"/>
            <p:cNvSpPr txBox="1"/>
            <p:nvPr/>
          </p:nvSpPr>
          <p:spPr>
            <a:xfrm>
              <a:off x="5634852" y="1142555"/>
              <a:ext cx="300082" cy="369332"/>
            </a:xfrm>
            <a:prstGeom prst="rect">
              <a:avLst/>
            </a:prstGeom>
            <a:noFill/>
          </p:spPr>
          <p:txBody>
            <a:bodyPr wrap="none" rtlCol="0">
              <a:spAutoFit/>
            </a:bodyPr>
            <a:lstStyle/>
            <a:p>
              <a:r>
                <a:rPr lang="en-US" dirty="0" smtClean="0"/>
                <a:t>*</a:t>
              </a:r>
              <a:endParaRPr lang="en-US" dirty="0"/>
            </a:p>
          </p:txBody>
        </p:sp>
        <p:sp>
          <p:nvSpPr>
            <p:cNvPr id="110" name="TextBox 109"/>
            <p:cNvSpPr txBox="1"/>
            <p:nvPr/>
          </p:nvSpPr>
          <p:spPr>
            <a:xfrm>
              <a:off x="6203176" y="1333949"/>
              <a:ext cx="300082" cy="369332"/>
            </a:xfrm>
            <a:prstGeom prst="rect">
              <a:avLst/>
            </a:prstGeom>
            <a:noFill/>
          </p:spPr>
          <p:txBody>
            <a:bodyPr wrap="none" rtlCol="0">
              <a:spAutoFit/>
            </a:bodyPr>
            <a:lstStyle/>
            <a:p>
              <a:r>
                <a:rPr lang="en-US" dirty="0" smtClean="0"/>
                <a:t>*</a:t>
              </a:r>
              <a:endParaRPr lang="en-US" dirty="0"/>
            </a:p>
          </p:txBody>
        </p:sp>
        <p:sp>
          <p:nvSpPr>
            <p:cNvPr id="111" name="TextBox 110"/>
            <p:cNvSpPr txBox="1"/>
            <p:nvPr/>
          </p:nvSpPr>
          <p:spPr>
            <a:xfrm>
              <a:off x="6646506" y="1341022"/>
              <a:ext cx="300082" cy="369332"/>
            </a:xfrm>
            <a:prstGeom prst="rect">
              <a:avLst/>
            </a:prstGeom>
            <a:noFill/>
          </p:spPr>
          <p:txBody>
            <a:bodyPr wrap="none" rtlCol="0">
              <a:spAutoFit/>
            </a:bodyPr>
            <a:lstStyle/>
            <a:p>
              <a:r>
                <a:rPr lang="en-US" dirty="0" smtClean="0"/>
                <a:t>*</a:t>
              </a:r>
              <a:endParaRPr lang="en-US" dirty="0"/>
            </a:p>
          </p:txBody>
        </p:sp>
        <p:sp>
          <p:nvSpPr>
            <p:cNvPr id="112" name="TextBox 111"/>
            <p:cNvSpPr txBox="1"/>
            <p:nvPr/>
          </p:nvSpPr>
          <p:spPr>
            <a:xfrm>
              <a:off x="6868525" y="1227605"/>
              <a:ext cx="300082" cy="369332"/>
            </a:xfrm>
            <a:prstGeom prst="rect">
              <a:avLst/>
            </a:prstGeom>
            <a:noFill/>
          </p:spPr>
          <p:txBody>
            <a:bodyPr wrap="none" rtlCol="0">
              <a:spAutoFit/>
            </a:bodyPr>
            <a:lstStyle/>
            <a:p>
              <a:r>
                <a:rPr lang="en-US" dirty="0" smtClean="0"/>
                <a:t>*</a:t>
              </a:r>
              <a:endParaRPr lang="en-US" dirty="0"/>
            </a:p>
          </p:txBody>
        </p:sp>
        <p:sp>
          <p:nvSpPr>
            <p:cNvPr id="113" name="TextBox 112"/>
            <p:cNvSpPr txBox="1"/>
            <p:nvPr/>
          </p:nvSpPr>
          <p:spPr>
            <a:xfrm>
              <a:off x="7063204" y="1330472"/>
              <a:ext cx="300082" cy="369332"/>
            </a:xfrm>
            <a:prstGeom prst="rect">
              <a:avLst/>
            </a:prstGeom>
            <a:noFill/>
          </p:spPr>
          <p:txBody>
            <a:bodyPr wrap="none" rtlCol="0">
              <a:spAutoFit/>
            </a:bodyPr>
            <a:lstStyle/>
            <a:p>
              <a:r>
                <a:rPr lang="en-US" dirty="0" smtClean="0"/>
                <a:t>*</a:t>
              </a:r>
              <a:endParaRPr lang="en-US" dirty="0"/>
            </a:p>
          </p:txBody>
        </p:sp>
      </p:grpSp>
      <p:grpSp>
        <p:nvGrpSpPr>
          <p:cNvPr id="94" name="Group 93"/>
          <p:cNvGrpSpPr/>
          <p:nvPr/>
        </p:nvGrpSpPr>
        <p:grpSpPr>
          <a:xfrm>
            <a:off x="1138987" y="687784"/>
            <a:ext cx="2490418" cy="1093236"/>
            <a:chOff x="1138987" y="687784"/>
            <a:chExt cx="2490418" cy="1093236"/>
          </a:xfrm>
        </p:grpSpPr>
        <p:grpSp>
          <p:nvGrpSpPr>
            <p:cNvPr id="100" name="Group 99"/>
            <p:cNvGrpSpPr/>
            <p:nvPr/>
          </p:nvGrpSpPr>
          <p:grpSpPr>
            <a:xfrm>
              <a:off x="1138987" y="687784"/>
              <a:ext cx="2490418" cy="1014141"/>
              <a:chOff x="1138987" y="687784"/>
              <a:chExt cx="2490418" cy="1014141"/>
            </a:xfrm>
          </p:grpSpPr>
          <p:pic>
            <p:nvPicPr>
              <p:cNvPr id="115" name="Picture 4"/>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138987" y="687784"/>
                <a:ext cx="2490418" cy="101414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16" name="TextBox 115"/>
              <p:cNvSpPr txBox="1"/>
              <p:nvPr/>
            </p:nvSpPr>
            <p:spPr>
              <a:xfrm>
                <a:off x="1873537" y="1234402"/>
                <a:ext cx="300082" cy="369332"/>
              </a:xfrm>
              <a:prstGeom prst="rect">
                <a:avLst/>
              </a:prstGeom>
              <a:noFill/>
            </p:spPr>
            <p:txBody>
              <a:bodyPr wrap="none" rtlCol="0">
                <a:spAutoFit/>
              </a:bodyPr>
              <a:lstStyle/>
              <a:p>
                <a:r>
                  <a:rPr lang="en-US" dirty="0" smtClean="0"/>
                  <a:t>*</a:t>
                </a:r>
                <a:endParaRPr lang="en-US" dirty="0"/>
              </a:p>
            </p:txBody>
          </p:sp>
          <p:sp>
            <p:nvSpPr>
              <p:cNvPr id="124" name="TextBox 123"/>
              <p:cNvSpPr txBox="1"/>
              <p:nvPr/>
            </p:nvSpPr>
            <p:spPr>
              <a:xfrm>
                <a:off x="2046704" y="1033695"/>
                <a:ext cx="300082" cy="369332"/>
              </a:xfrm>
              <a:prstGeom prst="rect">
                <a:avLst/>
              </a:prstGeom>
              <a:noFill/>
            </p:spPr>
            <p:txBody>
              <a:bodyPr wrap="none" rtlCol="0">
                <a:spAutoFit/>
              </a:bodyPr>
              <a:lstStyle/>
              <a:p>
                <a:r>
                  <a:rPr lang="en-US" dirty="0" smtClean="0"/>
                  <a:t>*</a:t>
                </a:r>
                <a:endParaRPr lang="en-US" dirty="0"/>
              </a:p>
            </p:txBody>
          </p:sp>
          <p:sp>
            <p:nvSpPr>
              <p:cNvPr id="125" name="TextBox 124"/>
              <p:cNvSpPr txBox="1"/>
              <p:nvPr/>
            </p:nvSpPr>
            <p:spPr>
              <a:xfrm>
                <a:off x="2219522" y="1209653"/>
                <a:ext cx="300082" cy="369332"/>
              </a:xfrm>
              <a:prstGeom prst="rect">
                <a:avLst/>
              </a:prstGeom>
              <a:noFill/>
            </p:spPr>
            <p:txBody>
              <a:bodyPr wrap="none" rtlCol="0">
                <a:spAutoFit/>
              </a:bodyPr>
              <a:lstStyle/>
              <a:p>
                <a:r>
                  <a:rPr lang="en-US" dirty="0" smtClean="0"/>
                  <a:t>*</a:t>
                </a:r>
                <a:endParaRPr lang="en-US" dirty="0"/>
              </a:p>
            </p:txBody>
          </p:sp>
          <p:sp>
            <p:nvSpPr>
              <p:cNvPr id="126" name="TextBox 125"/>
              <p:cNvSpPr txBox="1"/>
              <p:nvPr/>
            </p:nvSpPr>
            <p:spPr>
              <a:xfrm>
                <a:off x="2450807" y="1043782"/>
                <a:ext cx="300082" cy="369332"/>
              </a:xfrm>
              <a:prstGeom prst="rect">
                <a:avLst/>
              </a:prstGeom>
              <a:noFill/>
            </p:spPr>
            <p:txBody>
              <a:bodyPr wrap="none" rtlCol="0">
                <a:spAutoFit/>
              </a:bodyPr>
              <a:lstStyle/>
              <a:p>
                <a:r>
                  <a:rPr lang="en-US" dirty="0" smtClean="0"/>
                  <a:t>*</a:t>
                </a:r>
                <a:endParaRPr lang="en-US" dirty="0"/>
              </a:p>
            </p:txBody>
          </p:sp>
          <p:sp>
            <p:nvSpPr>
              <p:cNvPr id="128" name="TextBox 127"/>
              <p:cNvSpPr txBox="1"/>
              <p:nvPr/>
            </p:nvSpPr>
            <p:spPr>
              <a:xfrm>
                <a:off x="2614362" y="1196981"/>
                <a:ext cx="300082" cy="369332"/>
              </a:xfrm>
              <a:prstGeom prst="rect">
                <a:avLst/>
              </a:prstGeom>
              <a:noFill/>
            </p:spPr>
            <p:txBody>
              <a:bodyPr wrap="none" rtlCol="0">
                <a:spAutoFit/>
              </a:bodyPr>
              <a:lstStyle/>
              <a:p>
                <a:r>
                  <a:rPr lang="en-US" dirty="0" smtClean="0"/>
                  <a:t>*</a:t>
                </a:r>
                <a:endParaRPr lang="en-US" dirty="0"/>
              </a:p>
            </p:txBody>
          </p:sp>
        </p:grpSp>
        <p:cxnSp>
          <p:nvCxnSpPr>
            <p:cNvPr id="114" name="Straight Connector 113"/>
            <p:cNvCxnSpPr/>
            <p:nvPr/>
          </p:nvCxnSpPr>
          <p:spPr>
            <a:xfrm>
              <a:off x="1920800" y="687784"/>
              <a:ext cx="0" cy="1093236"/>
            </a:xfrm>
            <a:prstGeom prst="line">
              <a:avLst/>
            </a:prstGeom>
            <a:ln w="38100">
              <a:solidFill>
                <a:schemeClr val="tx1"/>
              </a:solidFill>
              <a:prstDash val="dash"/>
            </a:ln>
          </p:spPr>
          <p:style>
            <a:lnRef idx="2">
              <a:schemeClr val="accent1"/>
            </a:lnRef>
            <a:fillRef idx="0">
              <a:schemeClr val="accent1"/>
            </a:fillRef>
            <a:effectRef idx="1">
              <a:schemeClr val="accent1"/>
            </a:effectRef>
            <a:fontRef idx="minor">
              <a:schemeClr val="tx1"/>
            </a:fontRef>
          </p:style>
        </p:cxnSp>
      </p:grpSp>
      <p:sp>
        <p:nvSpPr>
          <p:cNvPr id="4" name="Rectangle 3"/>
          <p:cNvSpPr/>
          <p:nvPr/>
        </p:nvSpPr>
        <p:spPr>
          <a:xfrm>
            <a:off x="4426038" y="3113594"/>
            <a:ext cx="4572000" cy="1754326"/>
          </a:xfrm>
          <a:prstGeom prst="rect">
            <a:avLst/>
          </a:prstGeom>
        </p:spPr>
        <p:txBody>
          <a:bodyPr>
            <a:spAutoFit/>
          </a:bodyPr>
          <a:lstStyle/>
          <a:p>
            <a:r>
              <a:rPr lang="en-US" dirty="0" smtClean="0">
                <a:solidFill>
                  <a:schemeClr val="accent1"/>
                </a:solidFill>
              </a:rPr>
              <a:t>For </a:t>
            </a:r>
            <a:r>
              <a:rPr lang="en-US" dirty="0">
                <a:solidFill>
                  <a:schemeClr val="accent1"/>
                </a:solidFill>
              </a:rPr>
              <a:t>technical reasons </a:t>
            </a:r>
            <a:r>
              <a:rPr lang="en-US" dirty="0" smtClean="0">
                <a:solidFill>
                  <a:schemeClr val="accent1"/>
                </a:solidFill>
              </a:rPr>
              <a:t>the isolation window which selects the peptide of interest for the MS2 spectrum </a:t>
            </a:r>
            <a:r>
              <a:rPr lang="en-US" dirty="0">
                <a:solidFill>
                  <a:schemeClr val="accent1"/>
                </a:solidFill>
              </a:rPr>
              <a:t>has to be at least 0.5 m/z wide. When analyzing complex </a:t>
            </a:r>
            <a:r>
              <a:rPr lang="en-US" dirty="0" smtClean="0">
                <a:solidFill>
                  <a:schemeClr val="accent1"/>
                </a:solidFill>
              </a:rPr>
              <a:t>samples, </a:t>
            </a:r>
            <a:r>
              <a:rPr lang="en-US" dirty="0">
                <a:solidFill>
                  <a:schemeClr val="accent1"/>
                </a:solidFill>
              </a:rPr>
              <a:t>like cell </a:t>
            </a:r>
            <a:r>
              <a:rPr lang="en-US" dirty="0" smtClean="0">
                <a:solidFill>
                  <a:schemeClr val="accent1"/>
                </a:solidFill>
              </a:rPr>
              <a:t>lysates, peptides </a:t>
            </a:r>
            <a:r>
              <a:rPr lang="en-US" dirty="0">
                <a:solidFill>
                  <a:schemeClr val="accent1"/>
                </a:solidFill>
              </a:rPr>
              <a:t>with similar mass are </a:t>
            </a:r>
            <a:r>
              <a:rPr lang="en-US" dirty="0" smtClean="0">
                <a:solidFill>
                  <a:schemeClr val="accent1"/>
                </a:solidFill>
              </a:rPr>
              <a:t>nearly always co-isolated </a:t>
            </a:r>
            <a:r>
              <a:rPr lang="en-US" dirty="0">
                <a:solidFill>
                  <a:schemeClr val="accent1"/>
                </a:solidFill>
              </a:rPr>
              <a:t>and co-fragmented. </a:t>
            </a:r>
          </a:p>
        </p:txBody>
      </p:sp>
    </p:spTree>
    <p:extLst>
      <p:ext uri="{BB962C8B-B14F-4D97-AF65-F5344CB8AC3E}">
        <p14:creationId xmlns:p14="http://schemas.microsoft.com/office/powerpoint/2010/main" val="114518837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oup 103"/>
          <p:cNvGrpSpPr/>
          <p:nvPr/>
        </p:nvGrpSpPr>
        <p:grpSpPr>
          <a:xfrm>
            <a:off x="743518" y="2834690"/>
            <a:ext cx="3265940" cy="2438400"/>
            <a:chOff x="914400" y="990600"/>
            <a:chExt cx="3265940" cy="2438400"/>
          </a:xfrm>
        </p:grpSpPr>
        <p:grpSp>
          <p:nvGrpSpPr>
            <p:cNvPr id="9" name="Group 80"/>
            <p:cNvGrpSpPr/>
            <p:nvPr/>
          </p:nvGrpSpPr>
          <p:grpSpPr>
            <a:xfrm>
              <a:off x="914400" y="2438400"/>
              <a:ext cx="2895600" cy="990600"/>
              <a:chOff x="1295400" y="2438400"/>
              <a:chExt cx="2895600" cy="990600"/>
            </a:xfrm>
          </p:grpSpPr>
          <p:cxnSp>
            <p:nvCxnSpPr>
              <p:cNvPr id="12" name="Straight Connector 11"/>
              <p:cNvCxnSpPr/>
              <p:nvPr/>
            </p:nvCxnSpPr>
            <p:spPr>
              <a:xfrm rot="5400000" flipH="1" flipV="1">
                <a:off x="2923040" y="2933700"/>
                <a:ext cx="990600" cy="0"/>
              </a:xfrm>
              <a:prstGeom prst="line">
                <a:avLst/>
              </a:prstGeom>
              <a:ln w="38100">
                <a:solidFill>
                  <a:srgbClr val="FF0000"/>
                </a:solidFill>
              </a:ln>
              <a:effectLst>
                <a:glow rad="63500">
                  <a:schemeClr val="accent2">
                    <a:satMod val="175000"/>
                    <a:alpha val="40000"/>
                  </a:schemeClr>
                </a:glow>
              </a:effectLst>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rot="5400000" flipH="1" flipV="1">
                <a:off x="1856240" y="3086100"/>
                <a:ext cx="685800" cy="0"/>
              </a:xfrm>
              <a:prstGeom prst="line">
                <a:avLst/>
              </a:prstGeom>
              <a:ln w="38100">
                <a:solidFill>
                  <a:schemeClr val="accent1"/>
                </a:solidFill>
              </a:ln>
              <a:effectLst>
                <a:glow rad="63500">
                  <a:schemeClr val="accent1">
                    <a:satMod val="175000"/>
                    <a:alpha val="40000"/>
                  </a:schemeClr>
                </a:glow>
              </a:effectLst>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p:nvCxnSpPr>
            <p:spPr>
              <a:xfrm rot="5400000" flipH="1" flipV="1">
                <a:off x="3723141" y="3326896"/>
                <a:ext cx="152400" cy="1"/>
              </a:xfrm>
              <a:prstGeom prst="line">
                <a:avLst/>
              </a:prstGeom>
              <a:ln w="38100">
                <a:solidFill>
                  <a:schemeClr val="accent1"/>
                </a:solidFill>
              </a:ln>
              <a:effectLst>
                <a:glow rad="63500">
                  <a:schemeClr val="accent1">
                    <a:satMod val="175000"/>
                    <a:alpha val="40000"/>
                  </a:schemeClr>
                </a:glow>
              </a:effectLst>
            </p:spPr>
            <p:style>
              <a:lnRef idx="1">
                <a:schemeClr val="accent1"/>
              </a:lnRef>
              <a:fillRef idx="0">
                <a:schemeClr val="accent1"/>
              </a:fillRef>
              <a:effectRef idx="0">
                <a:schemeClr val="accent1"/>
              </a:effectRef>
              <a:fontRef idx="minor">
                <a:schemeClr val="tx1"/>
              </a:fontRef>
            </p:style>
          </p:cxnSp>
          <p:cxnSp>
            <p:nvCxnSpPr>
              <p:cNvPr id="22" name="Straight Connector 21"/>
              <p:cNvCxnSpPr/>
              <p:nvPr/>
            </p:nvCxnSpPr>
            <p:spPr>
              <a:xfrm rot="5400000" flipH="1" flipV="1">
                <a:off x="1818140" y="3345093"/>
                <a:ext cx="152400" cy="0"/>
              </a:xfrm>
              <a:prstGeom prst="line">
                <a:avLst/>
              </a:prstGeom>
              <a:ln w="38100">
                <a:solidFill>
                  <a:srgbClr val="FF0000"/>
                </a:solidFill>
              </a:ln>
              <a:effectLst>
                <a:glow rad="63500">
                  <a:schemeClr val="accent2">
                    <a:satMod val="175000"/>
                    <a:alpha val="40000"/>
                  </a:schemeClr>
                </a:glow>
              </a:effectLst>
            </p:spPr>
            <p:style>
              <a:lnRef idx="1">
                <a:schemeClr val="accent1"/>
              </a:lnRef>
              <a:fillRef idx="0">
                <a:schemeClr val="accent1"/>
              </a:fillRef>
              <a:effectRef idx="0">
                <a:schemeClr val="accent1"/>
              </a:effectRef>
              <a:fontRef idx="minor">
                <a:schemeClr val="tx1"/>
              </a:fontRef>
            </p:style>
          </p:cxnSp>
          <p:cxnSp>
            <p:nvCxnSpPr>
              <p:cNvPr id="25" name="Straight Connector 24"/>
              <p:cNvCxnSpPr/>
              <p:nvPr/>
            </p:nvCxnSpPr>
            <p:spPr>
              <a:xfrm>
                <a:off x="1295400" y="3429000"/>
                <a:ext cx="2895600"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5" name="TextBox 4"/>
            <p:cNvSpPr txBox="1"/>
            <p:nvPr/>
          </p:nvSpPr>
          <p:spPr>
            <a:xfrm>
              <a:off x="1600200" y="990600"/>
              <a:ext cx="1361335" cy="369332"/>
            </a:xfrm>
            <a:prstGeom prst="rect">
              <a:avLst/>
            </a:prstGeom>
            <a:noFill/>
          </p:spPr>
          <p:txBody>
            <a:bodyPr wrap="none" rtlCol="0">
              <a:spAutoFit/>
            </a:bodyPr>
            <a:lstStyle/>
            <a:p>
              <a:r>
                <a:rPr lang="en-US" dirty="0" smtClean="0"/>
                <a:t>MS1 Spectra</a:t>
              </a:r>
              <a:endParaRPr lang="en-US" dirty="0"/>
            </a:p>
          </p:txBody>
        </p:sp>
        <p:cxnSp>
          <p:nvCxnSpPr>
            <p:cNvPr id="6" name="Straight Arrow Connector 5"/>
            <p:cNvCxnSpPr/>
            <p:nvPr/>
          </p:nvCxnSpPr>
          <p:spPr>
            <a:xfrm>
              <a:off x="1752600" y="1676399"/>
              <a:ext cx="533400" cy="306389"/>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7" name="TextBox 6"/>
            <p:cNvSpPr txBox="1"/>
            <p:nvPr/>
          </p:nvSpPr>
          <p:spPr>
            <a:xfrm>
              <a:off x="1284740" y="1402728"/>
              <a:ext cx="2895600" cy="276999"/>
            </a:xfrm>
            <a:prstGeom prst="rect">
              <a:avLst/>
            </a:prstGeom>
            <a:noFill/>
          </p:spPr>
          <p:txBody>
            <a:bodyPr wrap="square" rtlCol="0">
              <a:spAutoFit/>
            </a:bodyPr>
            <a:lstStyle/>
            <a:p>
              <a:r>
                <a:rPr lang="en-US" sz="1200" b="1" i="1" dirty="0" smtClean="0"/>
                <a:t>Target peptide</a:t>
              </a:r>
              <a:endParaRPr lang="en-US" sz="1200" b="1" i="1" dirty="0"/>
            </a:p>
          </p:txBody>
        </p:sp>
      </p:grpSp>
      <p:grpSp>
        <p:nvGrpSpPr>
          <p:cNvPr id="26" name="Group 97"/>
          <p:cNvGrpSpPr/>
          <p:nvPr/>
        </p:nvGrpSpPr>
        <p:grpSpPr>
          <a:xfrm>
            <a:off x="4479641" y="3051622"/>
            <a:ext cx="1219200" cy="2567465"/>
            <a:chOff x="5029200" y="1230868"/>
            <a:chExt cx="1219200" cy="2567465"/>
          </a:xfrm>
        </p:grpSpPr>
        <p:grpSp>
          <p:nvGrpSpPr>
            <p:cNvPr id="27" name="Group 94"/>
            <p:cNvGrpSpPr/>
            <p:nvPr/>
          </p:nvGrpSpPr>
          <p:grpSpPr>
            <a:xfrm>
              <a:off x="5029200" y="3429000"/>
              <a:ext cx="1219200" cy="369333"/>
              <a:chOff x="5105400" y="3428999"/>
              <a:chExt cx="1219200" cy="369333"/>
            </a:xfrm>
          </p:grpSpPr>
          <p:cxnSp>
            <p:nvCxnSpPr>
              <p:cNvPr id="57" name="Straight Connector 56"/>
              <p:cNvCxnSpPr/>
              <p:nvPr/>
            </p:nvCxnSpPr>
            <p:spPr>
              <a:xfrm>
                <a:off x="5105400" y="3428999"/>
                <a:ext cx="1180273" cy="1"/>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30" name="TextBox 29"/>
              <p:cNvSpPr txBox="1"/>
              <p:nvPr/>
            </p:nvSpPr>
            <p:spPr>
              <a:xfrm>
                <a:off x="5331676" y="3429000"/>
                <a:ext cx="535724" cy="369332"/>
              </a:xfrm>
              <a:prstGeom prst="rect">
                <a:avLst/>
              </a:prstGeom>
              <a:noFill/>
            </p:spPr>
            <p:txBody>
              <a:bodyPr wrap="none" rtlCol="0">
                <a:spAutoFit/>
              </a:bodyPr>
              <a:lstStyle/>
              <a:p>
                <a:r>
                  <a:rPr lang="en-US" dirty="0" smtClean="0"/>
                  <a:t>126</a:t>
                </a:r>
                <a:endParaRPr lang="en-US" dirty="0"/>
              </a:p>
            </p:txBody>
          </p:sp>
          <p:sp>
            <p:nvSpPr>
              <p:cNvPr id="31" name="TextBox 30"/>
              <p:cNvSpPr txBox="1"/>
              <p:nvPr/>
            </p:nvSpPr>
            <p:spPr>
              <a:xfrm>
                <a:off x="5788876" y="3429000"/>
                <a:ext cx="535724" cy="369332"/>
              </a:xfrm>
              <a:prstGeom prst="rect">
                <a:avLst/>
              </a:prstGeom>
              <a:noFill/>
            </p:spPr>
            <p:txBody>
              <a:bodyPr wrap="none" rtlCol="0">
                <a:spAutoFit/>
              </a:bodyPr>
              <a:lstStyle/>
              <a:p>
                <a:r>
                  <a:rPr lang="en-US" dirty="0" smtClean="0"/>
                  <a:t>127</a:t>
                </a:r>
                <a:endParaRPr lang="en-US" dirty="0"/>
              </a:p>
            </p:txBody>
          </p:sp>
        </p:grpSp>
        <p:sp>
          <p:nvSpPr>
            <p:cNvPr id="28" name="TextBox 27"/>
            <p:cNvSpPr txBox="1"/>
            <p:nvPr/>
          </p:nvSpPr>
          <p:spPr>
            <a:xfrm>
              <a:off x="5334000" y="1230868"/>
              <a:ext cx="184731" cy="369332"/>
            </a:xfrm>
            <a:prstGeom prst="rect">
              <a:avLst/>
            </a:prstGeom>
            <a:noFill/>
          </p:spPr>
          <p:txBody>
            <a:bodyPr wrap="none" rtlCol="0">
              <a:spAutoFit/>
            </a:bodyPr>
            <a:lstStyle/>
            <a:p>
              <a:endParaRPr lang="en-US" dirty="0"/>
            </a:p>
          </p:txBody>
        </p:sp>
      </p:grpSp>
      <p:sp>
        <p:nvSpPr>
          <p:cNvPr id="89" name="TextBox 88"/>
          <p:cNvSpPr txBox="1"/>
          <p:nvPr/>
        </p:nvSpPr>
        <p:spPr>
          <a:xfrm>
            <a:off x="4487561" y="2812498"/>
            <a:ext cx="4191001" cy="369332"/>
          </a:xfrm>
          <a:prstGeom prst="rect">
            <a:avLst/>
          </a:prstGeom>
          <a:noFill/>
        </p:spPr>
        <p:txBody>
          <a:bodyPr wrap="square" rtlCol="0">
            <a:spAutoFit/>
          </a:bodyPr>
          <a:lstStyle/>
          <a:p>
            <a:r>
              <a:rPr lang="en-US" dirty="0"/>
              <a:t>MS2 Spectra, TMT Reporter </a:t>
            </a:r>
            <a:r>
              <a:rPr lang="en-US" dirty="0" smtClean="0"/>
              <a:t>Ions</a:t>
            </a:r>
            <a:endParaRPr lang="en-US" dirty="0"/>
          </a:p>
        </p:txBody>
      </p:sp>
      <p:pic>
        <p:nvPicPr>
          <p:cNvPr id="91" name="Picture 17"/>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639118" y="5222282"/>
            <a:ext cx="281262" cy="13816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96" name="Straight Connector 95"/>
          <p:cNvCxnSpPr/>
          <p:nvPr/>
        </p:nvCxnSpPr>
        <p:spPr>
          <a:xfrm>
            <a:off x="2197090" y="3596690"/>
            <a:ext cx="0" cy="1081573"/>
          </a:xfrm>
          <a:prstGeom prst="line">
            <a:avLst/>
          </a:prstGeom>
          <a:ln w="76200">
            <a:solidFill>
              <a:schemeClr val="accent1"/>
            </a:solidFill>
          </a:ln>
          <a:effectLst>
            <a:glow rad="1841500">
              <a:schemeClr val="accent1">
                <a:alpha val="0"/>
              </a:schemeClr>
            </a:glow>
          </a:effectLst>
        </p:spPr>
        <p:style>
          <a:lnRef idx="1">
            <a:schemeClr val="accent1"/>
          </a:lnRef>
          <a:fillRef idx="0">
            <a:schemeClr val="accent1"/>
          </a:fillRef>
          <a:effectRef idx="0">
            <a:schemeClr val="accent1"/>
          </a:effectRef>
          <a:fontRef idx="minor">
            <a:schemeClr val="tx1"/>
          </a:fontRef>
        </p:style>
      </p:cxnSp>
      <p:cxnSp>
        <p:nvCxnSpPr>
          <p:cNvPr id="97" name="Straight Connector 96"/>
          <p:cNvCxnSpPr/>
          <p:nvPr/>
        </p:nvCxnSpPr>
        <p:spPr>
          <a:xfrm>
            <a:off x="2197090" y="4678263"/>
            <a:ext cx="0" cy="583159"/>
          </a:xfrm>
          <a:prstGeom prst="line">
            <a:avLst/>
          </a:prstGeom>
          <a:ln w="76200">
            <a:solidFill>
              <a:srgbClr val="FF0000"/>
            </a:solidFill>
          </a:ln>
          <a:effectLst>
            <a:glow rad="1841500">
              <a:schemeClr val="accent1">
                <a:alpha val="0"/>
              </a:schemeClr>
            </a:glow>
          </a:effectLst>
        </p:spPr>
        <p:style>
          <a:lnRef idx="1">
            <a:schemeClr val="accent1"/>
          </a:lnRef>
          <a:fillRef idx="0">
            <a:schemeClr val="accent1"/>
          </a:fillRef>
          <a:effectRef idx="0">
            <a:schemeClr val="accent1"/>
          </a:effectRef>
          <a:fontRef idx="minor">
            <a:schemeClr val="tx1"/>
          </a:fontRef>
        </p:style>
      </p:cxnSp>
      <p:sp>
        <p:nvSpPr>
          <p:cNvPr id="104" name="Rectangle 103"/>
          <p:cNvSpPr/>
          <p:nvPr/>
        </p:nvSpPr>
        <p:spPr>
          <a:xfrm>
            <a:off x="1151958" y="3183423"/>
            <a:ext cx="2235639" cy="2066851"/>
          </a:xfrm>
          <a:prstGeom prst="rect">
            <a:avLst/>
          </a:prstGeom>
          <a:no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TextBox 104"/>
          <p:cNvSpPr txBox="1"/>
          <p:nvPr/>
        </p:nvSpPr>
        <p:spPr>
          <a:xfrm>
            <a:off x="275658" y="3802474"/>
            <a:ext cx="1001260" cy="523220"/>
          </a:xfrm>
          <a:prstGeom prst="rect">
            <a:avLst/>
          </a:prstGeom>
          <a:noFill/>
        </p:spPr>
        <p:txBody>
          <a:bodyPr wrap="square" rtlCol="0">
            <a:spAutoFit/>
          </a:bodyPr>
          <a:lstStyle/>
          <a:p>
            <a:pPr algn="ctr"/>
            <a:r>
              <a:rPr lang="en-US" sz="1400" b="1" dirty="0" smtClean="0">
                <a:solidFill>
                  <a:schemeClr val="bg1">
                    <a:lumMod val="50000"/>
                  </a:schemeClr>
                </a:solidFill>
              </a:rPr>
              <a:t>Isolation </a:t>
            </a:r>
          </a:p>
          <a:p>
            <a:pPr algn="ctr"/>
            <a:r>
              <a:rPr lang="en-US" sz="1400" b="1" dirty="0" smtClean="0">
                <a:solidFill>
                  <a:schemeClr val="bg1">
                    <a:lumMod val="50000"/>
                  </a:schemeClr>
                </a:solidFill>
              </a:rPr>
              <a:t>window</a:t>
            </a:r>
            <a:endParaRPr lang="en-US" sz="1400" b="1" dirty="0">
              <a:solidFill>
                <a:schemeClr val="bg1">
                  <a:lumMod val="50000"/>
                </a:schemeClr>
              </a:solidFill>
            </a:endParaRPr>
          </a:p>
        </p:txBody>
      </p:sp>
      <p:cxnSp>
        <p:nvCxnSpPr>
          <p:cNvPr id="71" name="Straight Connector 70"/>
          <p:cNvCxnSpPr/>
          <p:nvPr/>
        </p:nvCxnSpPr>
        <p:spPr>
          <a:xfrm>
            <a:off x="5346416" y="4731128"/>
            <a:ext cx="0" cy="476087"/>
          </a:xfrm>
          <a:prstGeom prst="line">
            <a:avLst/>
          </a:prstGeom>
          <a:ln w="76200">
            <a:solidFill>
              <a:srgbClr val="FF0000"/>
            </a:solidFill>
          </a:ln>
          <a:effectLst>
            <a:glow rad="1841500">
              <a:schemeClr val="accent1">
                <a:alpha val="0"/>
              </a:schemeClr>
            </a:glow>
          </a:effectLst>
        </p:spPr>
        <p:style>
          <a:lnRef idx="1">
            <a:schemeClr val="accent1"/>
          </a:lnRef>
          <a:fillRef idx="0">
            <a:schemeClr val="accent1"/>
          </a:fillRef>
          <a:effectRef idx="0">
            <a:schemeClr val="accent1"/>
          </a:effectRef>
          <a:fontRef idx="minor">
            <a:schemeClr val="tx1"/>
          </a:fontRef>
        </p:style>
      </p:cxnSp>
      <p:cxnSp>
        <p:nvCxnSpPr>
          <p:cNvPr id="77" name="Straight Connector 76"/>
          <p:cNvCxnSpPr/>
          <p:nvPr/>
        </p:nvCxnSpPr>
        <p:spPr>
          <a:xfrm>
            <a:off x="4961369" y="4206619"/>
            <a:ext cx="0" cy="990600"/>
          </a:xfrm>
          <a:prstGeom prst="line">
            <a:avLst/>
          </a:prstGeom>
          <a:ln w="76200">
            <a:solidFill>
              <a:schemeClr val="accent1"/>
            </a:solidFill>
          </a:ln>
          <a:effectLst>
            <a:glow rad="1841500">
              <a:schemeClr val="accent1">
                <a:alpha val="0"/>
              </a:schemeClr>
            </a:glow>
          </a:effectLst>
        </p:spPr>
        <p:style>
          <a:lnRef idx="1">
            <a:schemeClr val="accent1"/>
          </a:lnRef>
          <a:fillRef idx="0">
            <a:schemeClr val="accent1"/>
          </a:fillRef>
          <a:effectRef idx="0">
            <a:schemeClr val="accent1"/>
          </a:effectRef>
          <a:fontRef idx="minor">
            <a:schemeClr val="tx1"/>
          </a:fontRef>
        </p:style>
      </p:cxnSp>
      <p:sp>
        <p:nvSpPr>
          <p:cNvPr id="106" name="Arc 105"/>
          <p:cNvSpPr/>
          <p:nvPr/>
        </p:nvSpPr>
        <p:spPr>
          <a:xfrm rot="19024217">
            <a:off x="2908457" y="3421027"/>
            <a:ext cx="2230579" cy="1811501"/>
          </a:xfrm>
          <a:prstGeom prst="arc">
            <a:avLst/>
          </a:prstGeom>
          <a:ln w="28575">
            <a:solidFill>
              <a:schemeClr val="bg1">
                <a:lumMod val="65000"/>
              </a:schemeClr>
            </a:solidFill>
            <a:headEnd type="none" w="med" len="med"/>
            <a:tailEnd type="arrow"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17" name="TextBox 116"/>
          <p:cNvSpPr txBox="1"/>
          <p:nvPr/>
        </p:nvSpPr>
        <p:spPr>
          <a:xfrm>
            <a:off x="3552258" y="3432622"/>
            <a:ext cx="1142999" cy="646331"/>
          </a:xfrm>
          <a:prstGeom prst="rect">
            <a:avLst/>
          </a:prstGeom>
          <a:noFill/>
        </p:spPr>
        <p:txBody>
          <a:bodyPr wrap="square" rtlCol="0">
            <a:spAutoFit/>
          </a:bodyPr>
          <a:lstStyle/>
          <a:p>
            <a:pPr algn="ctr"/>
            <a:r>
              <a:rPr lang="en-US" sz="1200" b="1" dirty="0" smtClean="0">
                <a:effectLst>
                  <a:outerShdw blurRad="38100" dist="38100" dir="2700000" algn="tl">
                    <a:srgbClr val="000000">
                      <a:alpha val="43137"/>
                    </a:srgbClr>
                  </a:outerShdw>
                </a:effectLst>
              </a:rPr>
              <a:t>Isolate, </a:t>
            </a:r>
          </a:p>
          <a:p>
            <a:pPr algn="ctr"/>
            <a:r>
              <a:rPr lang="en-US" sz="1200" b="1" dirty="0" smtClean="0">
                <a:effectLst>
                  <a:outerShdw blurRad="38100" dist="38100" dir="2700000" algn="tl">
                    <a:srgbClr val="000000">
                      <a:alpha val="43137"/>
                    </a:srgbClr>
                  </a:outerShdw>
                </a:effectLst>
              </a:rPr>
              <a:t>fragment TMT</a:t>
            </a:r>
            <a:br>
              <a:rPr lang="en-US" sz="1200" b="1" dirty="0" smtClean="0">
                <a:effectLst>
                  <a:outerShdw blurRad="38100" dist="38100" dir="2700000" algn="tl">
                    <a:srgbClr val="000000">
                      <a:alpha val="43137"/>
                    </a:srgbClr>
                  </a:outerShdw>
                </a:effectLst>
              </a:rPr>
            </a:br>
            <a:r>
              <a:rPr lang="en-US" sz="1200" b="1" dirty="0" smtClean="0">
                <a:effectLst>
                  <a:outerShdw blurRad="38100" dist="38100" dir="2700000" algn="tl">
                    <a:srgbClr val="000000">
                      <a:alpha val="43137"/>
                    </a:srgbClr>
                  </a:outerShdw>
                </a:effectLst>
              </a:rPr>
              <a:t>with MS2</a:t>
            </a:r>
            <a:endParaRPr lang="en-US" sz="1200" b="1" dirty="0">
              <a:effectLst>
                <a:outerShdw blurRad="38100" dist="38100" dir="2700000" algn="tl">
                  <a:srgbClr val="000000">
                    <a:alpha val="43137"/>
                  </a:srgbClr>
                </a:outerShdw>
              </a:effectLst>
            </a:endParaRPr>
          </a:p>
        </p:txBody>
      </p:sp>
      <p:pic>
        <p:nvPicPr>
          <p:cNvPr id="118" name="Picture 17"/>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611982" y="5161887"/>
            <a:ext cx="281262" cy="13816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grpSp>
        <p:nvGrpSpPr>
          <p:cNvPr id="119" name="Group 118"/>
          <p:cNvGrpSpPr/>
          <p:nvPr/>
        </p:nvGrpSpPr>
        <p:grpSpPr>
          <a:xfrm>
            <a:off x="1970507" y="5288099"/>
            <a:ext cx="483979" cy="852569"/>
            <a:chOff x="7772400" y="965372"/>
            <a:chExt cx="533400" cy="939628"/>
          </a:xfrm>
        </p:grpSpPr>
        <p:pic>
          <p:nvPicPr>
            <p:cNvPr id="120" name="Picture 6"/>
            <p:cNvPicPr>
              <a:picLocks noChangeAspect="1" noChangeArrowheads="1"/>
            </p:cNvPicPr>
            <p:nvPr/>
          </p:nvPicPr>
          <p:blipFill rotWithShape="1">
            <a:blip r:embed="rId4">
              <a:extLst>
                <a:ext uri="{28A0092B-C50C-407E-A947-70E740481C1C}">
                  <a14:useLocalDpi xmlns:a14="http://schemas.microsoft.com/office/drawing/2010/main" val="0"/>
                </a:ext>
              </a:extLst>
            </a:blip>
            <a:srcRect r="50000" b="30322"/>
            <a:stretch/>
          </p:blipFill>
          <p:spPr bwMode="auto">
            <a:xfrm flipH="1">
              <a:off x="7782919" y="965372"/>
              <a:ext cx="522881" cy="60101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21" name="Picture 6"/>
            <p:cNvPicPr>
              <a:picLocks noChangeAspect="1" noChangeArrowheads="1"/>
            </p:cNvPicPr>
            <p:nvPr/>
          </p:nvPicPr>
          <p:blipFill rotWithShape="1">
            <a:blip r:embed="rId4">
              <a:extLst>
                <a:ext uri="{28A0092B-C50C-407E-A947-70E740481C1C}">
                  <a14:useLocalDpi xmlns:a14="http://schemas.microsoft.com/office/drawing/2010/main" val="0"/>
                </a:ext>
              </a:extLst>
            </a:blip>
            <a:srcRect r="50000" b="30322"/>
            <a:stretch/>
          </p:blipFill>
          <p:spPr bwMode="auto">
            <a:xfrm flipH="1">
              <a:off x="7772400" y="1303984"/>
              <a:ext cx="522881" cy="60101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22" name="Rectangle 121"/>
            <p:cNvSpPr/>
            <p:nvPr/>
          </p:nvSpPr>
          <p:spPr>
            <a:xfrm>
              <a:off x="8093026" y="1229697"/>
              <a:ext cx="212774" cy="65703"/>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3" name="Rectangle 122"/>
            <p:cNvSpPr/>
            <p:nvPr/>
          </p:nvSpPr>
          <p:spPr>
            <a:xfrm>
              <a:off x="8077200" y="1839297"/>
              <a:ext cx="212774" cy="65703"/>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51" name="Group 50"/>
          <p:cNvGrpSpPr/>
          <p:nvPr/>
        </p:nvGrpSpPr>
        <p:grpSpPr>
          <a:xfrm>
            <a:off x="2726319" y="5337622"/>
            <a:ext cx="325314" cy="207684"/>
            <a:chOff x="2683385" y="2700716"/>
            <a:chExt cx="432676" cy="276225"/>
          </a:xfrm>
        </p:grpSpPr>
        <p:pic>
          <p:nvPicPr>
            <p:cNvPr id="127" name="Picture 3"/>
            <p:cNvPicPr>
              <a:picLocks noChangeAspect="1" noChangeArrowheads="1"/>
            </p:cNvPicPr>
            <p:nvPr/>
          </p:nvPicPr>
          <p:blipFill>
            <a:blip r:embed="rId5">
              <a:duotone>
                <a:schemeClr val="bg2">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2735061" y="2700716"/>
              <a:ext cx="381000" cy="2762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30" name="Flowchart: Connector 129"/>
            <p:cNvSpPr/>
            <p:nvPr/>
          </p:nvSpPr>
          <p:spPr>
            <a:xfrm>
              <a:off x="2683385" y="2736997"/>
              <a:ext cx="136015" cy="130805"/>
            </a:xfrm>
            <a:prstGeom prst="flowChartConnector">
              <a:avLst/>
            </a:prstGeom>
            <a:solidFill>
              <a:srgbClr val="FF0000"/>
            </a:solidFill>
            <a:ln>
              <a:noFill/>
            </a:ln>
            <a:effectLst>
              <a:glow rad="63500">
                <a:schemeClr val="accent2">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31" name="Group 130"/>
          <p:cNvGrpSpPr/>
          <p:nvPr/>
        </p:nvGrpSpPr>
        <p:grpSpPr>
          <a:xfrm>
            <a:off x="1539088" y="5352110"/>
            <a:ext cx="368791" cy="235440"/>
            <a:chOff x="2683385" y="2700716"/>
            <a:chExt cx="432676" cy="276225"/>
          </a:xfrm>
        </p:grpSpPr>
        <p:pic>
          <p:nvPicPr>
            <p:cNvPr id="132" name="Picture 3"/>
            <p:cNvPicPr>
              <a:picLocks noChangeAspect="1" noChangeArrowheads="1"/>
            </p:cNvPicPr>
            <p:nvPr/>
          </p:nvPicPr>
          <p:blipFill>
            <a:blip r:embed="rId5">
              <a:duotone>
                <a:schemeClr val="accent2">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2735061" y="2700716"/>
              <a:ext cx="381000" cy="2762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33" name="Flowchart: Connector 132"/>
            <p:cNvSpPr/>
            <p:nvPr/>
          </p:nvSpPr>
          <p:spPr>
            <a:xfrm>
              <a:off x="2683385" y="2736997"/>
              <a:ext cx="136015" cy="130805"/>
            </a:xfrm>
            <a:prstGeom prst="flowChartConnector">
              <a:avLst/>
            </a:prstGeom>
            <a:solidFill>
              <a:schemeClr val="accent1"/>
            </a:solidFill>
            <a:ln>
              <a:noFill/>
            </a:ln>
            <a:effectLst>
              <a:glow rad="63500">
                <a:schemeClr val="accent1">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34" name="Group 133"/>
          <p:cNvGrpSpPr/>
          <p:nvPr/>
        </p:nvGrpSpPr>
        <p:grpSpPr>
          <a:xfrm>
            <a:off x="2714058" y="5563730"/>
            <a:ext cx="361980" cy="231092"/>
            <a:chOff x="2683385" y="2700716"/>
            <a:chExt cx="432676" cy="276225"/>
          </a:xfrm>
        </p:grpSpPr>
        <p:pic>
          <p:nvPicPr>
            <p:cNvPr id="135" name="Picture 3"/>
            <p:cNvPicPr>
              <a:picLocks noChangeAspect="1" noChangeArrowheads="1"/>
            </p:cNvPicPr>
            <p:nvPr/>
          </p:nvPicPr>
          <p:blipFill>
            <a:blip r:embed="rId5">
              <a:duotone>
                <a:schemeClr val="bg2">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2735061" y="2700716"/>
              <a:ext cx="381000" cy="2762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36" name="Flowchart: Connector 135"/>
            <p:cNvSpPr/>
            <p:nvPr/>
          </p:nvSpPr>
          <p:spPr>
            <a:xfrm>
              <a:off x="2683385" y="2736997"/>
              <a:ext cx="136015" cy="130805"/>
            </a:xfrm>
            <a:prstGeom prst="flowChartConnector">
              <a:avLst/>
            </a:prstGeom>
            <a:solidFill>
              <a:srgbClr val="FF0000"/>
            </a:solidFill>
            <a:ln>
              <a:noFill/>
            </a:ln>
            <a:effectLst>
              <a:glow rad="63500">
                <a:schemeClr val="accent2">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37" name="Group 136"/>
          <p:cNvGrpSpPr/>
          <p:nvPr/>
        </p:nvGrpSpPr>
        <p:grpSpPr>
          <a:xfrm>
            <a:off x="3171258" y="5380379"/>
            <a:ext cx="336710" cy="214959"/>
            <a:chOff x="2683385" y="2700716"/>
            <a:chExt cx="432676" cy="276225"/>
          </a:xfrm>
        </p:grpSpPr>
        <p:pic>
          <p:nvPicPr>
            <p:cNvPr id="138" name="Picture 3"/>
            <p:cNvPicPr>
              <a:picLocks noChangeAspect="1" noChangeArrowheads="1"/>
            </p:cNvPicPr>
            <p:nvPr/>
          </p:nvPicPr>
          <p:blipFill>
            <a:blip r:embed="rId5">
              <a:duotone>
                <a:schemeClr val="accent3">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2735061" y="2700716"/>
              <a:ext cx="381000" cy="2762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39" name="Flowchart: Connector 138"/>
            <p:cNvSpPr/>
            <p:nvPr/>
          </p:nvSpPr>
          <p:spPr>
            <a:xfrm>
              <a:off x="2683385" y="2736997"/>
              <a:ext cx="136015" cy="130805"/>
            </a:xfrm>
            <a:prstGeom prst="flowChartConnector">
              <a:avLst/>
            </a:prstGeom>
            <a:solidFill>
              <a:schemeClr val="accent1"/>
            </a:solidFill>
            <a:ln>
              <a:noFill/>
            </a:ln>
            <a:effectLst>
              <a:glow rad="63500">
                <a:schemeClr val="accent1">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40" name="Group 139"/>
          <p:cNvGrpSpPr/>
          <p:nvPr/>
        </p:nvGrpSpPr>
        <p:grpSpPr>
          <a:xfrm>
            <a:off x="1159617" y="5352169"/>
            <a:ext cx="335241" cy="214021"/>
            <a:chOff x="2683385" y="2700716"/>
            <a:chExt cx="432676" cy="276225"/>
          </a:xfrm>
        </p:grpSpPr>
        <p:pic>
          <p:nvPicPr>
            <p:cNvPr id="141" name="Picture 3"/>
            <p:cNvPicPr>
              <a:picLocks noChangeAspect="1" noChangeArrowheads="1"/>
            </p:cNvPicPr>
            <p:nvPr/>
          </p:nvPicPr>
          <p:blipFill>
            <a:blip r:embed="rId5">
              <a:duotone>
                <a:schemeClr val="accent4">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2735061" y="2700716"/>
              <a:ext cx="381000" cy="2762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42" name="Flowchart: Connector 141"/>
            <p:cNvSpPr/>
            <p:nvPr/>
          </p:nvSpPr>
          <p:spPr>
            <a:xfrm>
              <a:off x="2683385" y="2736997"/>
              <a:ext cx="136015" cy="130805"/>
            </a:xfrm>
            <a:prstGeom prst="flowChartConnector">
              <a:avLst/>
            </a:prstGeom>
            <a:solidFill>
              <a:srgbClr val="FF0000"/>
            </a:solidFill>
            <a:ln>
              <a:noFill/>
            </a:ln>
            <a:effectLst>
              <a:glow rad="63500">
                <a:schemeClr val="accent2">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43" name="Flowchart: Connector 142"/>
          <p:cNvSpPr/>
          <p:nvPr/>
        </p:nvSpPr>
        <p:spPr>
          <a:xfrm>
            <a:off x="4705917" y="5605202"/>
            <a:ext cx="136015" cy="130805"/>
          </a:xfrm>
          <a:prstGeom prst="flowChartConnector">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4" name="Flowchart: Connector 143"/>
          <p:cNvSpPr/>
          <p:nvPr/>
        </p:nvSpPr>
        <p:spPr>
          <a:xfrm>
            <a:off x="4933762" y="5598892"/>
            <a:ext cx="136015" cy="130805"/>
          </a:xfrm>
          <a:prstGeom prst="flowChartConnector">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5" name="Flowchart: Connector 144"/>
          <p:cNvSpPr/>
          <p:nvPr/>
        </p:nvSpPr>
        <p:spPr>
          <a:xfrm>
            <a:off x="5248164" y="5589498"/>
            <a:ext cx="136015" cy="130805"/>
          </a:xfrm>
          <a:prstGeom prst="flowChartConnector">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4" name="Group 3"/>
          <p:cNvGrpSpPr/>
          <p:nvPr/>
        </p:nvGrpSpPr>
        <p:grpSpPr>
          <a:xfrm>
            <a:off x="4238058" y="3266412"/>
            <a:ext cx="2974124" cy="2909410"/>
            <a:chOff x="4238058" y="3266412"/>
            <a:chExt cx="2974124" cy="2909410"/>
          </a:xfrm>
        </p:grpSpPr>
        <p:sp>
          <p:nvSpPr>
            <p:cNvPr id="58" name="TextBox 57"/>
            <p:cNvSpPr txBox="1"/>
            <p:nvPr/>
          </p:nvSpPr>
          <p:spPr>
            <a:xfrm>
              <a:off x="4238058" y="5837268"/>
              <a:ext cx="2974124" cy="338554"/>
            </a:xfrm>
            <a:prstGeom prst="rect">
              <a:avLst/>
            </a:prstGeom>
            <a:noFill/>
          </p:spPr>
          <p:txBody>
            <a:bodyPr wrap="square" rtlCol="0">
              <a:spAutoFit/>
            </a:bodyPr>
            <a:lstStyle/>
            <a:p>
              <a:r>
                <a:rPr lang="en-US" sz="1600" dirty="0" smtClean="0"/>
                <a:t>Observed ratio </a:t>
              </a:r>
              <a:r>
                <a:rPr lang="en-US" sz="1600" b="1" dirty="0" smtClean="0"/>
                <a:t>1:1</a:t>
              </a:r>
              <a:endParaRPr lang="en-US" sz="1600" b="1" dirty="0"/>
            </a:p>
          </p:txBody>
        </p:sp>
        <p:grpSp>
          <p:nvGrpSpPr>
            <p:cNvPr id="13" name="Group 12"/>
            <p:cNvGrpSpPr/>
            <p:nvPr/>
          </p:nvGrpSpPr>
          <p:grpSpPr>
            <a:xfrm>
              <a:off x="4957406" y="3266412"/>
              <a:ext cx="389010" cy="1373743"/>
              <a:chOff x="4957406" y="3266412"/>
              <a:chExt cx="389010" cy="1373743"/>
            </a:xfrm>
          </p:grpSpPr>
          <p:cxnSp>
            <p:nvCxnSpPr>
              <p:cNvPr id="72" name="Straight Connector 71"/>
              <p:cNvCxnSpPr/>
              <p:nvPr/>
            </p:nvCxnSpPr>
            <p:spPr>
              <a:xfrm flipV="1">
                <a:off x="5346416" y="3561687"/>
                <a:ext cx="0" cy="1078468"/>
              </a:xfrm>
              <a:prstGeom prst="line">
                <a:avLst/>
              </a:prstGeom>
              <a:ln w="38100">
                <a:solidFill>
                  <a:srgbClr val="FF0000"/>
                </a:solidFill>
              </a:ln>
              <a:effectLst>
                <a:glow rad="63500">
                  <a:schemeClr val="accent2">
                    <a:satMod val="175000"/>
                    <a:alpha val="40000"/>
                  </a:schemeClr>
                </a:glow>
              </a:effectLst>
            </p:spPr>
            <p:style>
              <a:lnRef idx="1">
                <a:schemeClr val="accent1"/>
              </a:lnRef>
              <a:fillRef idx="0">
                <a:schemeClr val="accent1"/>
              </a:fillRef>
              <a:effectRef idx="0">
                <a:schemeClr val="accent1"/>
              </a:effectRef>
              <a:fontRef idx="minor">
                <a:schemeClr val="tx1"/>
              </a:fontRef>
            </p:style>
          </p:cxnSp>
          <p:cxnSp>
            <p:nvCxnSpPr>
              <p:cNvPr id="73" name="Straight Connector 72"/>
              <p:cNvCxnSpPr/>
              <p:nvPr/>
            </p:nvCxnSpPr>
            <p:spPr>
              <a:xfrm rot="5400000" flipH="1" flipV="1">
                <a:off x="5270216" y="3409287"/>
                <a:ext cx="152400" cy="0"/>
              </a:xfrm>
              <a:prstGeom prst="line">
                <a:avLst/>
              </a:prstGeom>
              <a:ln w="38100">
                <a:solidFill>
                  <a:srgbClr val="FF0000"/>
                </a:solidFill>
              </a:ln>
              <a:effectLst>
                <a:glow rad="63500">
                  <a:schemeClr val="accent2">
                    <a:satMod val="175000"/>
                    <a:alpha val="40000"/>
                  </a:schemeClr>
                </a:glow>
              </a:effectLst>
            </p:spPr>
            <p:style>
              <a:lnRef idx="1">
                <a:schemeClr val="accent1"/>
              </a:lnRef>
              <a:fillRef idx="0">
                <a:schemeClr val="accent1"/>
              </a:fillRef>
              <a:effectRef idx="0">
                <a:schemeClr val="accent1"/>
              </a:effectRef>
              <a:fontRef idx="minor">
                <a:schemeClr val="tx1"/>
              </a:fontRef>
            </p:style>
          </p:cxnSp>
          <p:cxnSp>
            <p:nvCxnSpPr>
              <p:cNvPr id="78" name="Straight Connector 77"/>
              <p:cNvCxnSpPr/>
              <p:nvPr/>
            </p:nvCxnSpPr>
            <p:spPr>
              <a:xfrm rot="5400000" flipH="1" flipV="1">
                <a:off x="4618469" y="3828387"/>
                <a:ext cx="685800" cy="0"/>
              </a:xfrm>
              <a:prstGeom prst="line">
                <a:avLst/>
              </a:prstGeom>
              <a:ln w="38100">
                <a:solidFill>
                  <a:schemeClr val="accent1"/>
                </a:solidFill>
              </a:ln>
              <a:effectLst>
                <a:glow rad="63500">
                  <a:schemeClr val="accent1">
                    <a:satMod val="175000"/>
                    <a:alpha val="40000"/>
                  </a:schemeClr>
                </a:glow>
              </a:effectLst>
            </p:spPr>
            <p:style>
              <a:lnRef idx="1">
                <a:schemeClr val="accent1"/>
              </a:lnRef>
              <a:fillRef idx="0">
                <a:schemeClr val="accent1"/>
              </a:fillRef>
              <a:effectRef idx="0">
                <a:schemeClr val="accent1"/>
              </a:effectRef>
              <a:fontRef idx="minor">
                <a:schemeClr val="tx1"/>
              </a:fontRef>
            </p:style>
          </p:cxnSp>
          <p:cxnSp>
            <p:nvCxnSpPr>
              <p:cNvPr id="103" name="Straight Connector 102"/>
              <p:cNvCxnSpPr/>
              <p:nvPr/>
            </p:nvCxnSpPr>
            <p:spPr>
              <a:xfrm rot="5400000" flipH="1" flipV="1">
                <a:off x="4881207" y="3342611"/>
                <a:ext cx="152400" cy="1"/>
              </a:xfrm>
              <a:prstGeom prst="line">
                <a:avLst/>
              </a:prstGeom>
              <a:ln w="38100">
                <a:solidFill>
                  <a:schemeClr val="accent1"/>
                </a:solidFill>
              </a:ln>
              <a:effectLst>
                <a:glow rad="63500">
                  <a:schemeClr val="accent1">
                    <a:satMod val="175000"/>
                    <a:alpha val="40000"/>
                  </a:schemeClr>
                </a:glow>
              </a:effectLst>
            </p:spPr>
            <p:style>
              <a:lnRef idx="1">
                <a:schemeClr val="accent1"/>
              </a:lnRef>
              <a:fillRef idx="0">
                <a:schemeClr val="accent1"/>
              </a:fillRef>
              <a:effectRef idx="0">
                <a:schemeClr val="accent1"/>
              </a:effectRef>
              <a:fontRef idx="minor">
                <a:schemeClr val="tx1"/>
              </a:fontRef>
            </p:style>
          </p:cxnSp>
        </p:grpSp>
        <p:sp>
          <p:nvSpPr>
            <p:cNvPr id="146" name="Flowchart: Connector 145"/>
            <p:cNvSpPr/>
            <p:nvPr/>
          </p:nvSpPr>
          <p:spPr>
            <a:xfrm>
              <a:off x="5433941" y="5566190"/>
              <a:ext cx="68008" cy="65403"/>
            </a:xfrm>
            <a:prstGeom prst="flowChartConnector">
              <a:avLst/>
            </a:prstGeom>
            <a:solidFill>
              <a:srgbClr val="FF0000"/>
            </a:solidFill>
            <a:ln>
              <a:noFill/>
            </a:ln>
            <a:effectLst>
              <a:glow rad="63500">
                <a:schemeClr val="accent2">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7" name="Flowchart: Connector 146"/>
            <p:cNvSpPr/>
            <p:nvPr/>
          </p:nvSpPr>
          <p:spPr>
            <a:xfrm>
              <a:off x="5399937" y="5782284"/>
              <a:ext cx="68008" cy="65403"/>
            </a:xfrm>
            <a:prstGeom prst="flowChartConnector">
              <a:avLst/>
            </a:prstGeom>
            <a:solidFill>
              <a:srgbClr val="FF0000"/>
            </a:solidFill>
            <a:ln>
              <a:noFill/>
            </a:ln>
            <a:effectLst>
              <a:glow rad="63500">
                <a:schemeClr val="accent2">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9" name="Flowchart: Connector 148"/>
            <p:cNvSpPr/>
            <p:nvPr/>
          </p:nvSpPr>
          <p:spPr>
            <a:xfrm>
              <a:off x="4923403" y="5806494"/>
              <a:ext cx="68008" cy="65403"/>
            </a:xfrm>
            <a:prstGeom prst="flowChartConnector">
              <a:avLst/>
            </a:prstGeom>
            <a:solidFill>
              <a:schemeClr val="accent1"/>
            </a:solidFill>
            <a:ln>
              <a:noFill/>
            </a:ln>
            <a:effectLst>
              <a:glow rad="63500">
                <a:schemeClr val="accent1">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0" name="Flowchart: Connector 149"/>
            <p:cNvSpPr/>
            <p:nvPr/>
          </p:nvSpPr>
          <p:spPr>
            <a:xfrm>
              <a:off x="4750856" y="5806495"/>
              <a:ext cx="68008" cy="65403"/>
            </a:xfrm>
            <a:prstGeom prst="flowChartConnector">
              <a:avLst/>
            </a:prstGeom>
            <a:solidFill>
              <a:schemeClr val="accent1"/>
            </a:solidFill>
            <a:ln>
              <a:noFill/>
            </a:ln>
            <a:effectLst>
              <a:glow rad="63500">
                <a:schemeClr val="accent1">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54" name="TextBox 153"/>
          <p:cNvSpPr txBox="1"/>
          <p:nvPr/>
        </p:nvSpPr>
        <p:spPr>
          <a:xfrm>
            <a:off x="47058" y="4989272"/>
            <a:ext cx="1104900" cy="523220"/>
          </a:xfrm>
          <a:prstGeom prst="rect">
            <a:avLst/>
          </a:prstGeom>
          <a:noFill/>
        </p:spPr>
        <p:txBody>
          <a:bodyPr wrap="square" rtlCol="0">
            <a:spAutoFit/>
          </a:bodyPr>
          <a:lstStyle/>
          <a:p>
            <a:r>
              <a:rPr lang="en-US" sz="1400" dirty="0" smtClean="0"/>
              <a:t>Peptides</a:t>
            </a:r>
            <a:br>
              <a:rPr lang="en-US" sz="1400" dirty="0" smtClean="0"/>
            </a:br>
            <a:r>
              <a:rPr lang="en-US" sz="1400" dirty="0" smtClean="0"/>
              <a:t>(ionized):</a:t>
            </a:r>
            <a:endParaRPr lang="en-US" sz="1400" dirty="0"/>
          </a:p>
        </p:txBody>
      </p:sp>
      <p:cxnSp>
        <p:nvCxnSpPr>
          <p:cNvPr id="155" name="Straight Arrow Connector 154"/>
          <p:cNvCxnSpPr/>
          <p:nvPr/>
        </p:nvCxnSpPr>
        <p:spPr>
          <a:xfrm flipV="1">
            <a:off x="1202976" y="5650715"/>
            <a:ext cx="62027" cy="601307"/>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56" name="Straight Arrow Connector 155"/>
          <p:cNvCxnSpPr/>
          <p:nvPr/>
        </p:nvCxnSpPr>
        <p:spPr>
          <a:xfrm flipV="1">
            <a:off x="1539088" y="5659418"/>
            <a:ext cx="57966" cy="481251"/>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57" name="Straight Arrow Connector 156"/>
          <p:cNvCxnSpPr/>
          <p:nvPr/>
        </p:nvCxnSpPr>
        <p:spPr>
          <a:xfrm flipV="1">
            <a:off x="2752157" y="5847687"/>
            <a:ext cx="42735" cy="40331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58" name="Straight Arrow Connector 157"/>
          <p:cNvCxnSpPr/>
          <p:nvPr/>
        </p:nvCxnSpPr>
        <p:spPr>
          <a:xfrm flipV="1">
            <a:off x="3128522" y="5887527"/>
            <a:ext cx="42735" cy="347766"/>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60" name="Straight Connector 159"/>
          <p:cNvCxnSpPr/>
          <p:nvPr/>
        </p:nvCxnSpPr>
        <p:spPr>
          <a:xfrm flipV="1">
            <a:off x="1026997" y="4821218"/>
            <a:ext cx="0" cy="451872"/>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1" name="Straight Connector 160"/>
          <p:cNvCxnSpPr/>
          <p:nvPr/>
        </p:nvCxnSpPr>
        <p:spPr>
          <a:xfrm flipV="1">
            <a:off x="885258" y="5082590"/>
            <a:ext cx="1" cy="19050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2" name="Straight Connector 161"/>
          <p:cNvCxnSpPr/>
          <p:nvPr/>
        </p:nvCxnSpPr>
        <p:spPr>
          <a:xfrm rot="5400000" flipH="1" flipV="1">
            <a:off x="3285558" y="5082590"/>
            <a:ext cx="381000"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4" name="Straight Connector 163"/>
          <p:cNvCxnSpPr/>
          <p:nvPr/>
        </p:nvCxnSpPr>
        <p:spPr>
          <a:xfrm flipV="1">
            <a:off x="3552258" y="4640155"/>
            <a:ext cx="0" cy="621267"/>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grpSp>
        <p:nvGrpSpPr>
          <p:cNvPr id="170" name="Group 169"/>
          <p:cNvGrpSpPr/>
          <p:nvPr/>
        </p:nvGrpSpPr>
        <p:grpSpPr>
          <a:xfrm>
            <a:off x="3171258" y="5642422"/>
            <a:ext cx="336710" cy="214959"/>
            <a:chOff x="2683385" y="2700716"/>
            <a:chExt cx="432676" cy="276225"/>
          </a:xfrm>
        </p:grpSpPr>
        <p:pic>
          <p:nvPicPr>
            <p:cNvPr id="171" name="Picture 3"/>
            <p:cNvPicPr>
              <a:picLocks noChangeAspect="1" noChangeArrowheads="1"/>
            </p:cNvPicPr>
            <p:nvPr/>
          </p:nvPicPr>
          <p:blipFill>
            <a:blip r:embed="rId5">
              <a:duotone>
                <a:schemeClr val="accent3">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2735061" y="2700716"/>
              <a:ext cx="381000" cy="2762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72" name="Flowchart: Connector 171"/>
            <p:cNvSpPr/>
            <p:nvPr/>
          </p:nvSpPr>
          <p:spPr>
            <a:xfrm>
              <a:off x="2683385" y="2736997"/>
              <a:ext cx="136015" cy="130805"/>
            </a:xfrm>
            <a:prstGeom prst="flowChartConnector">
              <a:avLst/>
            </a:prstGeom>
            <a:solidFill>
              <a:schemeClr val="accent1"/>
            </a:solidFill>
            <a:ln>
              <a:noFill/>
            </a:ln>
            <a:effectLst>
              <a:glow rad="63500">
                <a:schemeClr val="accent1">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90" name="Rectangle 89"/>
          <p:cNvSpPr/>
          <p:nvPr/>
        </p:nvSpPr>
        <p:spPr>
          <a:xfrm>
            <a:off x="5101377" y="1873839"/>
            <a:ext cx="2067230" cy="400110"/>
          </a:xfrm>
          <a:prstGeom prst="rect">
            <a:avLst/>
          </a:prstGeom>
        </p:spPr>
        <p:txBody>
          <a:bodyPr wrap="square">
            <a:spAutoFit/>
          </a:bodyPr>
          <a:lstStyle/>
          <a:p>
            <a:r>
              <a:rPr lang="en-US" sz="2000" b="1" dirty="0" smtClean="0"/>
              <a:t>TMT-127</a:t>
            </a:r>
            <a:endParaRPr lang="en-US" sz="4000" b="1" dirty="0"/>
          </a:p>
        </p:txBody>
      </p:sp>
      <p:sp>
        <p:nvSpPr>
          <p:cNvPr id="95" name="Title 1"/>
          <p:cNvSpPr txBox="1">
            <a:spLocks/>
          </p:cNvSpPr>
          <p:nvPr/>
        </p:nvSpPr>
        <p:spPr>
          <a:xfrm>
            <a:off x="-1" y="35222"/>
            <a:ext cx="9274629" cy="652562"/>
          </a:xfrm>
          <a:prstGeom prst="rect">
            <a:avLst/>
          </a:prstGeom>
        </p:spPr>
        <p:txBody>
          <a:bodyPr>
            <a:no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r>
              <a:rPr lang="en-US" sz="3600" b="1" dirty="0">
                <a:solidFill>
                  <a:srgbClr val="FF0000"/>
                </a:solidFill>
              </a:rPr>
              <a:t>The </a:t>
            </a:r>
            <a:r>
              <a:rPr lang="en-US" sz="3600" b="1" dirty="0" smtClean="0">
                <a:solidFill>
                  <a:srgbClr val="FF0000"/>
                </a:solidFill>
              </a:rPr>
              <a:t>problem </a:t>
            </a:r>
            <a:r>
              <a:rPr lang="en-US" sz="3600" b="1" dirty="0">
                <a:solidFill>
                  <a:srgbClr val="FF0000"/>
                </a:solidFill>
              </a:rPr>
              <a:t>of </a:t>
            </a:r>
            <a:r>
              <a:rPr lang="en-US" sz="3600" b="1" dirty="0" smtClean="0">
                <a:solidFill>
                  <a:srgbClr val="FF0000"/>
                </a:solidFill>
              </a:rPr>
              <a:t>multiplexing: </a:t>
            </a:r>
            <a:r>
              <a:rPr lang="en-US" sz="3600" b="1" dirty="0">
                <a:solidFill>
                  <a:srgbClr val="FF0000"/>
                </a:solidFill>
              </a:rPr>
              <a:t>r</a:t>
            </a:r>
            <a:r>
              <a:rPr lang="en-US" sz="3600" b="1" dirty="0" smtClean="0">
                <a:solidFill>
                  <a:srgbClr val="FF0000"/>
                </a:solidFill>
              </a:rPr>
              <a:t>atio </a:t>
            </a:r>
            <a:r>
              <a:rPr lang="en-US" sz="3600" b="1" dirty="0">
                <a:solidFill>
                  <a:srgbClr val="FF0000"/>
                </a:solidFill>
              </a:rPr>
              <a:t>d</a:t>
            </a:r>
            <a:r>
              <a:rPr lang="en-US" sz="3600" b="1" dirty="0" smtClean="0">
                <a:solidFill>
                  <a:srgbClr val="FF0000"/>
                </a:solidFill>
              </a:rPr>
              <a:t>istortion</a:t>
            </a:r>
            <a:endParaRPr lang="en-US" sz="3600" b="1" dirty="0">
              <a:solidFill>
                <a:srgbClr val="FF0000"/>
              </a:solidFill>
            </a:endParaRPr>
          </a:p>
        </p:txBody>
      </p:sp>
      <p:sp>
        <p:nvSpPr>
          <p:cNvPr id="98" name="Rectangle 97"/>
          <p:cNvSpPr/>
          <p:nvPr/>
        </p:nvSpPr>
        <p:spPr>
          <a:xfrm>
            <a:off x="646828" y="1748730"/>
            <a:ext cx="2067230" cy="400110"/>
          </a:xfrm>
          <a:prstGeom prst="rect">
            <a:avLst/>
          </a:prstGeom>
        </p:spPr>
        <p:txBody>
          <a:bodyPr wrap="square">
            <a:spAutoFit/>
          </a:bodyPr>
          <a:lstStyle/>
          <a:p>
            <a:r>
              <a:rPr lang="en-US" sz="2000" b="1" dirty="0" smtClean="0"/>
              <a:t>TMT-126</a:t>
            </a:r>
            <a:endParaRPr lang="en-US" sz="4000" b="1" dirty="0"/>
          </a:p>
        </p:txBody>
      </p:sp>
      <p:grpSp>
        <p:nvGrpSpPr>
          <p:cNvPr id="2" name="Group 1"/>
          <p:cNvGrpSpPr/>
          <p:nvPr/>
        </p:nvGrpSpPr>
        <p:grpSpPr>
          <a:xfrm>
            <a:off x="5341458" y="780603"/>
            <a:ext cx="2798685" cy="1093236"/>
            <a:chOff x="5341458" y="780603"/>
            <a:chExt cx="2798685" cy="1093236"/>
          </a:xfrm>
        </p:grpSpPr>
        <p:pic>
          <p:nvPicPr>
            <p:cNvPr id="85" name="Picture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341458" y="780603"/>
              <a:ext cx="2798685" cy="109323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8" name="Straight Connector 7"/>
            <p:cNvCxnSpPr/>
            <p:nvPr/>
          </p:nvCxnSpPr>
          <p:spPr>
            <a:xfrm>
              <a:off x="6246750" y="780603"/>
              <a:ext cx="0" cy="1093236"/>
            </a:xfrm>
            <a:prstGeom prst="line">
              <a:avLst/>
            </a:prstGeom>
            <a:ln w="38100">
              <a:solidFill>
                <a:schemeClr val="tx1"/>
              </a:solidFill>
              <a:prstDash val="dash"/>
            </a:ln>
          </p:spPr>
          <p:style>
            <a:lnRef idx="2">
              <a:schemeClr val="accent1"/>
            </a:lnRef>
            <a:fillRef idx="0">
              <a:schemeClr val="accent1"/>
            </a:fillRef>
            <a:effectRef idx="1">
              <a:schemeClr val="accent1"/>
            </a:effectRef>
            <a:fontRef idx="minor">
              <a:schemeClr val="tx1"/>
            </a:fontRef>
          </p:style>
        </p:cxnSp>
        <p:sp>
          <p:nvSpPr>
            <p:cNvPr id="109" name="TextBox 108"/>
            <p:cNvSpPr txBox="1"/>
            <p:nvPr/>
          </p:nvSpPr>
          <p:spPr>
            <a:xfrm>
              <a:off x="5634852" y="1142555"/>
              <a:ext cx="300082" cy="369332"/>
            </a:xfrm>
            <a:prstGeom prst="rect">
              <a:avLst/>
            </a:prstGeom>
            <a:noFill/>
          </p:spPr>
          <p:txBody>
            <a:bodyPr wrap="none" rtlCol="0">
              <a:spAutoFit/>
            </a:bodyPr>
            <a:lstStyle/>
            <a:p>
              <a:r>
                <a:rPr lang="en-US" dirty="0" smtClean="0"/>
                <a:t>*</a:t>
              </a:r>
              <a:endParaRPr lang="en-US" dirty="0"/>
            </a:p>
          </p:txBody>
        </p:sp>
        <p:sp>
          <p:nvSpPr>
            <p:cNvPr id="110" name="TextBox 109"/>
            <p:cNvSpPr txBox="1"/>
            <p:nvPr/>
          </p:nvSpPr>
          <p:spPr>
            <a:xfrm>
              <a:off x="6203176" y="1333949"/>
              <a:ext cx="300082" cy="369332"/>
            </a:xfrm>
            <a:prstGeom prst="rect">
              <a:avLst/>
            </a:prstGeom>
            <a:noFill/>
          </p:spPr>
          <p:txBody>
            <a:bodyPr wrap="none" rtlCol="0">
              <a:spAutoFit/>
            </a:bodyPr>
            <a:lstStyle/>
            <a:p>
              <a:r>
                <a:rPr lang="en-US" dirty="0" smtClean="0"/>
                <a:t>*</a:t>
              </a:r>
              <a:endParaRPr lang="en-US" dirty="0"/>
            </a:p>
          </p:txBody>
        </p:sp>
        <p:sp>
          <p:nvSpPr>
            <p:cNvPr id="111" name="TextBox 110"/>
            <p:cNvSpPr txBox="1"/>
            <p:nvPr/>
          </p:nvSpPr>
          <p:spPr>
            <a:xfrm>
              <a:off x="6646506" y="1341022"/>
              <a:ext cx="300082" cy="369332"/>
            </a:xfrm>
            <a:prstGeom prst="rect">
              <a:avLst/>
            </a:prstGeom>
            <a:noFill/>
          </p:spPr>
          <p:txBody>
            <a:bodyPr wrap="none" rtlCol="0">
              <a:spAutoFit/>
            </a:bodyPr>
            <a:lstStyle/>
            <a:p>
              <a:r>
                <a:rPr lang="en-US" dirty="0" smtClean="0"/>
                <a:t>*</a:t>
              </a:r>
              <a:endParaRPr lang="en-US" dirty="0"/>
            </a:p>
          </p:txBody>
        </p:sp>
        <p:sp>
          <p:nvSpPr>
            <p:cNvPr id="112" name="TextBox 111"/>
            <p:cNvSpPr txBox="1"/>
            <p:nvPr/>
          </p:nvSpPr>
          <p:spPr>
            <a:xfrm>
              <a:off x="6868525" y="1227605"/>
              <a:ext cx="300082" cy="369332"/>
            </a:xfrm>
            <a:prstGeom prst="rect">
              <a:avLst/>
            </a:prstGeom>
            <a:noFill/>
          </p:spPr>
          <p:txBody>
            <a:bodyPr wrap="none" rtlCol="0">
              <a:spAutoFit/>
            </a:bodyPr>
            <a:lstStyle/>
            <a:p>
              <a:r>
                <a:rPr lang="en-US" dirty="0" smtClean="0"/>
                <a:t>*</a:t>
              </a:r>
              <a:endParaRPr lang="en-US" dirty="0"/>
            </a:p>
          </p:txBody>
        </p:sp>
        <p:sp>
          <p:nvSpPr>
            <p:cNvPr id="113" name="TextBox 112"/>
            <p:cNvSpPr txBox="1"/>
            <p:nvPr/>
          </p:nvSpPr>
          <p:spPr>
            <a:xfrm>
              <a:off x="7063204" y="1330472"/>
              <a:ext cx="300082" cy="369332"/>
            </a:xfrm>
            <a:prstGeom prst="rect">
              <a:avLst/>
            </a:prstGeom>
            <a:noFill/>
          </p:spPr>
          <p:txBody>
            <a:bodyPr wrap="none" rtlCol="0">
              <a:spAutoFit/>
            </a:bodyPr>
            <a:lstStyle/>
            <a:p>
              <a:r>
                <a:rPr lang="en-US" dirty="0" smtClean="0"/>
                <a:t>*</a:t>
              </a:r>
              <a:endParaRPr lang="en-US" dirty="0"/>
            </a:p>
          </p:txBody>
        </p:sp>
      </p:grpSp>
      <p:grpSp>
        <p:nvGrpSpPr>
          <p:cNvPr id="94" name="Group 93"/>
          <p:cNvGrpSpPr/>
          <p:nvPr/>
        </p:nvGrpSpPr>
        <p:grpSpPr>
          <a:xfrm>
            <a:off x="1138987" y="687784"/>
            <a:ext cx="2490418" cy="1093236"/>
            <a:chOff x="1138987" y="687784"/>
            <a:chExt cx="2490418" cy="1093236"/>
          </a:xfrm>
        </p:grpSpPr>
        <p:grpSp>
          <p:nvGrpSpPr>
            <p:cNvPr id="100" name="Group 99"/>
            <p:cNvGrpSpPr/>
            <p:nvPr/>
          </p:nvGrpSpPr>
          <p:grpSpPr>
            <a:xfrm>
              <a:off x="1138987" y="687784"/>
              <a:ext cx="2490418" cy="1014141"/>
              <a:chOff x="1138987" y="687784"/>
              <a:chExt cx="2490418" cy="1014141"/>
            </a:xfrm>
          </p:grpSpPr>
          <p:pic>
            <p:nvPicPr>
              <p:cNvPr id="115" name="Picture 4"/>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138987" y="687784"/>
                <a:ext cx="2490418" cy="101414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16" name="TextBox 115"/>
              <p:cNvSpPr txBox="1"/>
              <p:nvPr/>
            </p:nvSpPr>
            <p:spPr>
              <a:xfrm>
                <a:off x="1873537" y="1234402"/>
                <a:ext cx="300082" cy="369332"/>
              </a:xfrm>
              <a:prstGeom prst="rect">
                <a:avLst/>
              </a:prstGeom>
              <a:noFill/>
            </p:spPr>
            <p:txBody>
              <a:bodyPr wrap="none" rtlCol="0">
                <a:spAutoFit/>
              </a:bodyPr>
              <a:lstStyle/>
              <a:p>
                <a:r>
                  <a:rPr lang="en-US" dirty="0" smtClean="0"/>
                  <a:t>*</a:t>
                </a:r>
                <a:endParaRPr lang="en-US" dirty="0"/>
              </a:p>
            </p:txBody>
          </p:sp>
          <p:sp>
            <p:nvSpPr>
              <p:cNvPr id="124" name="TextBox 123"/>
              <p:cNvSpPr txBox="1"/>
              <p:nvPr/>
            </p:nvSpPr>
            <p:spPr>
              <a:xfrm>
                <a:off x="2046704" y="1033695"/>
                <a:ext cx="300082" cy="369332"/>
              </a:xfrm>
              <a:prstGeom prst="rect">
                <a:avLst/>
              </a:prstGeom>
              <a:noFill/>
            </p:spPr>
            <p:txBody>
              <a:bodyPr wrap="none" rtlCol="0">
                <a:spAutoFit/>
              </a:bodyPr>
              <a:lstStyle/>
              <a:p>
                <a:r>
                  <a:rPr lang="en-US" dirty="0" smtClean="0"/>
                  <a:t>*</a:t>
                </a:r>
                <a:endParaRPr lang="en-US" dirty="0"/>
              </a:p>
            </p:txBody>
          </p:sp>
          <p:sp>
            <p:nvSpPr>
              <p:cNvPr id="125" name="TextBox 124"/>
              <p:cNvSpPr txBox="1"/>
              <p:nvPr/>
            </p:nvSpPr>
            <p:spPr>
              <a:xfrm>
                <a:off x="2219522" y="1209653"/>
                <a:ext cx="300082" cy="369332"/>
              </a:xfrm>
              <a:prstGeom prst="rect">
                <a:avLst/>
              </a:prstGeom>
              <a:noFill/>
            </p:spPr>
            <p:txBody>
              <a:bodyPr wrap="none" rtlCol="0">
                <a:spAutoFit/>
              </a:bodyPr>
              <a:lstStyle/>
              <a:p>
                <a:r>
                  <a:rPr lang="en-US" dirty="0" smtClean="0"/>
                  <a:t>*</a:t>
                </a:r>
                <a:endParaRPr lang="en-US" dirty="0"/>
              </a:p>
            </p:txBody>
          </p:sp>
          <p:sp>
            <p:nvSpPr>
              <p:cNvPr id="126" name="TextBox 125"/>
              <p:cNvSpPr txBox="1"/>
              <p:nvPr/>
            </p:nvSpPr>
            <p:spPr>
              <a:xfrm>
                <a:off x="2450807" y="1043782"/>
                <a:ext cx="300082" cy="369332"/>
              </a:xfrm>
              <a:prstGeom prst="rect">
                <a:avLst/>
              </a:prstGeom>
              <a:noFill/>
            </p:spPr>
            <p:txBody>
              <a:bodyPr wrap="none" rtlCol="0">
                <a:spAutoFit/>
              </a:bodyPr>
              <a:lstStyle/>
              <a:p>
                <a:r>
                  <a:rPr lang="en-US" dirty="0" smtClean="0"/>
                  <a:t>*</a:t>
                </a:r>
                <a:endParaRPr lang="en-US" dirty="0"/>
              </a:p>
            </p:txBody>
          </p:sp>
          <p:sp>
            <p:nvSpPr>
              <p:cNvPr id="128" name="TextBox 127"/>
              <p:cNvSpPr txBox="1"/>
              <p:nvPr/>
            </p:nvSpPr>
            <p:spPr>
              <a:xfrm>
                <a:off x="2614362" y="1196981"/>
                <a:ext cx="300082" cy="369332"/>
              </a:xfrm>
              <a:prstGeom prst="rect">
                <a:avLst/>
              </a:prstGeom>
              <a:noFill/>
            </p:spPr>
            <p:txBody>
              <a:bodyPr wrap="none" rtlCol="0">
                <a:spAutoFit/>
              </a:bodyPr>
              <a:lstStyle/>
              <a:p>
                <a:r>
                  <a:rPr lang="en-US" dirty="0" smtClean="0"/>
                  <a:t>*</a:t>
                </a:r>
                <a:endParaRPr lang="en-US" dirty="0"/>
              </a:p>
            </p:txBody>
          </p:sp>
        </p:grpSp>
        <p:cxnSp>
          <p:nvCxnSpPr>
            <p:cNvPr id="114" name="Straight Connector 113"/>
            <p:cNvCxnSpPr/>
            <p:nvPr/>
          </p:nvCxnSpPr>
          <p:spPr>
            <a:xfrm>
              <a:off x="1920800" y="687784"/>
              <a:ext cx="0" cy="1093236"/>
            </a:xfrm>
            <a:prstGeom prst="line">
              <a:avLst/>
            </a:prstGeom>
            <a:ln w="38100">
              <a:solidFill>
                <a:schemeClr val="tx1"/>
              </a:solidFill>
              <a:prstDash val="dash"/>
            </a:ln>
          </p:spPr>
          <p:style>
            <a:lnRef idx="2">
              <a:schemeClr val="accent1"/>
            </a:lnRef>
            <a:fillRef idx="0">
              <a:schemeClr val="accent1"/>
            </a:fillRef>
            <a:effectRef idx="1">
              <a:schemeClr val="accent1"/>
            </a:effectRef>
            <a:fontRef idx="minor">
              <a:schemeClr val="tx1"/>
            </a:fontRef>
          </p:style>
        </p:cxnSp>
      </p:grpSp>
      <p:sp>
        <p:nvSpPr>
          <p:cNvPr id="10" name="Rectangle 9"/>
          <p:cNvSpPr/>
          <p:nvPr/>
        </p:nvSpPr>
        <p:spPr>
          <a:xfrm>
            <a:off x="5926026" y="3306297"/>
            <a:ext cx="3217974" cy="2862322"/>
          </a:xfrm>
          <a:prstGeom prst="rect">
            <a:avLst/>
          </a:prstGeom>
        </p:spPr>
        <p:txBody>
          <a:bodyPr wrap="square">
            <a:spAutoFit/>
          </a:bodyPr>
          <a:lstStyle/>
          <a:p>
            <a:r>
              <a:rPr lang="en-US" dirty="0">
                <a:solidFill>
                  <a:schemeClr val="accent1"/>
                </a:solidFill>
              </a:rPr>
              <a:t>These </a:t>
            </a:r>
            <a:r>
              <a:rPr lang="en-US" dirty="0" smtClean="0">
                <a:solidFill>
                  <a:schemeClr val="accent1"/>
                </a:solidFill>
              </a:rPr>
              <a:t>co-isolated peptides are labeled with the same isobaric tags </a:t>
            </a:r>
            <a:r>
              <a:rPr lang="en-US" dirty="0">
                <a:solidFill>
                  <a:schemeClr val="accent1"/>
                </a:solidFill>
              </a:rPr>
              <a:t>and the resulting low m/z reporter ions are </a:t>
            </a:r>
            <a:r>
              <a:rPr lang="en-US" dirty="0" smtClean="0">
                <a:solidFill>
                  <a:schemeClr val="accent1"/>
                </a:solidFill>
              </a:rPr>
              <a:t>a combination of the </a:t>
            </a:r>
            <a:r>
              <a:rPr lang="en-US" dirty="0">
                <a:solidFill>
                  <a:schemeClr val="accent1"/>
                </a:solidFill>
              </a:rPr>
              <a:t>peptide of interest and the “interfering” peptides. In real world samples the resulting ratios are therefore typically severely distorted </a:t>
            </a:r>
            <a:r>
              <a:rPr lang="en-US" dirty="0" smtClean="0">
                <a:solidFill>
                  <a:schemeClr val="accent1"/>
                </a:solidFill>
              </a:rPr>
              <a:t>(Ting </a:t>
            </a:r>
            <a:r>
              <a:rPr lang="en-US" dirty="0">
                <a:solidFill>
                  <a:schemeClr val="accent1"/>
                </a:solidFill>
              </a:rPr>
              <a:t>et. al </a:t>
            </a:r>
            <a:r>
              <a:rPr lang="en-US" dirty="0" smtClean="0">
                <a:solidFill>
                  <a:schemeClr val="accent1"/>
                </a:solidFill>
              </a:rPr>
              <a:t>2011, </a:t>
            </a:r>
            <a:r>
              <a:rPr lang="en-US" dirty="0" err="1" smtClean="0">
                <a:solidFill>
                  <a:schemeClr val="accent1"/>
                </a:solidFill>
              </a:rPr>
              <a:t>Wühr</a:t>
            </a:r>
            <a:r>
              <a:rPr lang="en-US" dirty="0" smtClean="0">
                <a:solidFill>
                  <a:schemeClr val="accent1"/>
                </a:solidFill>
              </a:rPr>
              <a:t> et al. 2012).</a:t>
            </a:r>
            <a:endParaRPr lang="en-US" dirty="0">
              <a:solidFill>
                <a:schemeClr val="accent1"/>
              </a:solidFill>
            </a:endParaRPr>
          </a:p>
        </p:txBody>
      </p:sp>
    </p:spTree>
    <p:extLst>
      <p:ext uri="{BB962C8B-B14F-4D97-AF65-F5344CB8AC3E}">
        <p14:creationId xmlns:p14="http://schemas.microsoft.com/office/powerpoint/2010/main" val="4888549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3999" cy="685800"/>
          </a:xfrm>
        </p:spPr>
        <p:txBody>
          <a:bodyPr>
            <a:noAutofit/>
          </a:bodyPr>
          <a:lstStyle/>
          <a:p>
            <a:r>
              <a:rPr lang="en-US" b="1" dirty="0" smtClean="0"/>
              <a:t>Solution 1: MultiNotch MS3</a:t>
            </a:r>
            <a:endParaRPr lang="en-US" b="1" dirty="0"/>
          </a:p>
        </p:txBody>
      </p:sp>
      <p:pic>
        <p:nvPicPr>
          <p:cNvPr id="129" name="Picture 128"/>
          <p:cNvPicPr>
            <a:picLocks noChangeAspect="1"/>
          </p:cNvPicPr>
          <p:nvPr/>
        </p:nvPicPr>
        <p:blipFill>
          <a:blip r:embed="rId3"/>
          <a:stretch>
            <a:fillRect/>
          </a:stretch>
        </p:blipFill>
        <p:spPr>
          <a:xfrm>
            <a:off x="152400" y="1371600"/>
            <a:ext cx="8824641" cy="4108411"/>
          </a:xfrm>
          <a:prstGeom prst="rect">
            <a:avLst/>
          </a:prstGeom>
        </p:spPr>
      </p:pic>
      <p:sp>
        <p:nvSpPr>
          <p:cNvPr id="3" name="Rectangle 2"/>
          <p:cNvSpPr/>
          <p:nvPr/>
        </p:nvSpPr>
        <p:spPr>
          <a:xfrm>
            <a:off x="0" y="5380672"/>
            <a:ext cx="9144000" cy="1477328"/>
          </a:xfrm>
          <a:prstGeom prst="rect">
            <a:avLst/>
          </a:prstGeom>
        </p:spPr>
        <p:txBody>
          <a:bodyPr wrap="square">
            <a:spAutoFit/>
          </a:bodyPr>
          <a:lstStyle/>
          <a:p>
            <a:r>
              <a:rPr lang="en-US" dirty="0">
                <a:solidFill>
                  <a:schemeClr val="accent1"/>
                </a:solidFill>
              </a:rPr>
              <a:t>The Gygi lab recently developed two </a:t>
            </a:r>
            <a:r>
              <a:rPr lang="en-US" dirty="0" smtClean="0">
                <a:solidFill>
                  <a:schemeClr val="accent1"/>
                </a:solidFill>
              </a:rPr>
              <a:t>fundamentally </a:t>
            </a:r>
            <a:r>
              <a:rPr lang="en-US" dirty="0">
                <a:solidFill>
                  <a:schemeClr val="accent1"/>
                </a:solidFill>
              </a:rPr>
              <a:t>different methods to overcome </a:t>
            </a:r>
            <a:r>
              <a:rPr lang="en-US" dirty="0" smtClean="0">
                <a:solidFill>
                  <a:schemeClr val="accent1"/>
                </a:solidFill>
              </a:rPr>
              <a:t>the interference problem for quantitative multiplexed proteomics. </a:t>
            </a:r>
            <a:r>
              <a:rPr lang="en-US" dirty="0">
                <a:solidFill>
                  <a:schemeClr val="accent1"/>
                </a:solidFill>
              </a:rPr>
              <a:t>The first </a:t>
            </a:r>
            <a:r>
              <a:rPr lang="en-US" dirty="0" smtClean="0">
                <a:solidFill>
                  <a:schemeClr val="accent1"/>
                </a:solidFill>
              </a:rPr>
              <a:t>solution is called MultiNotch MS3 co-isolates </a:t>
            </a:r>
            <a:r>
              <a:rPr lang="en-US" dirty="0">
                <a:solidFill>
                  <a:schemeClr val="accent1"/>
                </a:solidFill>
              </a:rPr>
              <a:t>and co-fragments multiple fragment ions from the MS2 spectrum. This additional isolation step further purifies the signal, and the resulting ratio is typically closer to the accurate ratio </a:t>
            </a:r>
            <a:r>
              <a:rPr lang="en-US" dirty="0" smtClean="0">
                <a:solidFill>
                  <a:schemeClr val="accent1"/>
                </a:solidFill>
              </a:rPr>
              <a:t>(Ting </a:t>
            </a:r>
            <a:r>
              <a:rPr lang="en-US" dirty="0">
                <a:solidFill>
                  <a:schemeClr val="accent1"/>
                </a:solidFill>
              </a:rPr>
              <a:t>et </a:t>
            </a:r>
            <a:r>
              <a:rPr lang="en-US" dirty="0" smtClean="0">
                <a:solidFill>
                  <a:schemeClr val="accent1"/>
                </a:solidFill>
              </a:rPr>
              <a:t>al. </a:t>
            </a:r>
            <a:r>
              <a:rPr lang="en-US" dirty="0">
                <a:solidFill>
                  <a:schemeClr val="accent1"/>
                </a:solidFill>
              </a:rPr>
              <a:t>2011, McAlister et </a:t>
            </a:r>
            <a:r>
              <a:rPr lang="en-US" dirty="0" smtClean="0">
                <a:solidFill>
                  <a:schemeClr val="accent1"/>
                </a:solidFill>
              </a:rPr>
              <a:t>al. </a:t>
            </a:r>
            <a:r>
              <a:rPr lang="en-US" dirty="0">
                <a:solidFill>
                  <a:schemeClr val="accent1"/>
                </a:solidFill>
              </a:rPr>
              <a:t>2014) </a:t>
            </a:r>
          </a:p>
        </p:txBody>
      </p:sp>
    </p:spTree>
    <p:extLst>
      <p:ext uri="{BB962C8B-B14F-4D97-AF65-F5344CB8AC3E}">
        <p14:creationId xmlns:p14="http://schemas.microsoft.com/office/powerpoint/2010/main" val="38871253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rotWithShape="1">
          <a:blip r:embed="rId3"/>
          <a:srcRect l="10349" t="18303" r="5824" b="20686"/>
          <a:stretch/>
        </p:blipFill>
        <p:spPr>
          <a:xfrm>
            <a:off x="0" y="973676"/>
            <a:ext cx="9103996" cy="4495800"/>
          </a:xfrm>
          <a:prstGeom prst="rect">
            <a:avLst/>
          </a:prstGeom>
        </p:spPr>
      </p:pic>
      <p:sp>
        <p:nvSpPr>
          <p:cNvPr id="5" name="Title 1"/>
          <p:cNvSpPr>
            <a:spLocks noGrp="1"/>
          </p:cNvSpPr>
          <p:nvPr>
            <p:ph type="title"/>
          </p:nvPr>
        </p:nvSpPr>
        <p:spPr>
          <a:xfrm>
            <a:off x="0" y="0"/>
            <a:ext cx="9143999" cy="1143000"/>
          </a:xfrm>
        </p:spPr>
        <p:txBody>
          <a:bodyPr>
            <a:noAutofit/>
          </a:bodyPr>
          <a:lstStyle/>
          <a:p>
            <a:r>
              <a:rPr lang="en-US" b="1" dirty="0" smtClean="0"/>
              <a:t>Solution 2: Complement reporter </a:t>
            </a:r>
            <a:r>
              <a:rPr lang="en-US" b="1" dirty="0"/>
              <a:t>i</a:t>
            </a:r>
            <a:r>
              <a:rPr lang="en-US" b="1" dirty="0" smtClean="0"/>
              <a:t>on </a:t>
            </a:r>
            <a:r>
              <a:rPr lang="en-US" b="1" dirty="0"/>
              <a:t>q</a:t>
            </a:r>
            <a:r>
              <a:rPr lang="en-US" b="1" dirty="0" smtClean="0"/>
              <a:t>uantification (TMT</a:t>
            </a:r>
            <a:r>
              <a:rPr lang="en-US" b="1" baseline="30000" dirty="0" smtClean="0"/>
              <a:t>C</a:t>
            </a:r>
            <a:r>
              <a:rPr lang="en-US" b="1" dirty="0" smtClean="0"/>
              <a:t>)</a:t>
            </a:r>
            <a:endParaRPr lang="en-US" b="1" dirty="0"/>
          </a:p>
        </p:txBody>
      </p:sp>
      <p:sp>
        <p:nvSpPr>
          <p:cNvPr id="2" name="Rectangle 1"/>
          <p:cNvSpPr/>
          <p:nvPr/>
        </p:nvSpPr>
        <p:spPr>
          <a:xfrm>
            <a:off x="3505200" y="4766740"/>
            <a:ext cx="5181600" cy="6096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Rectangle 2"/>
          <p:cNvSpPr/>
          <p:nvPr/>
        </p:nvSpPr>
        <p:spPr>
          <a:xfrm>
            <a:off x="1" y="5469476"/>
            <a:ext cx="9143999" cy="1323439"/>
          </a:xfrm>
          <a:prstGeom prst="rect">
            <a:avLst/>
          </a:prstGeom>
        </p:spPr>
        <p:txBody>
          <a:bodyPr wrap="square">
            <a:spAutoFit/>
          </a:bodyPr>
          <a:lstStyle/>
          <a:p>
            <a:r>
              <a:rPr lang="en-US" sz="1600" dirty="0">
                <a:solidFill>
                  <a:schemeClr val="accent1"/>
                </a:solidFill>
              </a:rPr>
              <a:t>An alternative approach is to use the complement reporter ions for quantification. These ions, like the low m/z reporter ions, contain the quantitative information of relative abundance. However, unlike the low m/z reporter ions they have the inherent advantage that their m/z values are precursor specific. With high resolution mass analyzer like the Orbitrap we can easily distinguish the signal coming from the peptide of interest and signal coming from co-isolated and co-fragmented peptides </a:t>
            </a:r>
            <a:r>
              <a:rPr lang="en-US" sz="1600" dirty="0" smtClean="0">
                <a:solidFill>
                  <a:schemeClr val="accent1"/>
                </a:solidFill>
              </a:rPr>
              <a:t>(</a:t>
            </a:r>
            <a:r>
              <a:rPr lang="en-US" sz="1600" dirty="0" err="1" smtClean="0">
                <a:solidFill>
                  <a:schemeClr val="accent1"/>
                </a:solidFill>
              </a:rPr>
              <a:t>Wühr</a:t>
            </a:r>
            <a:r>
              <a:rPr lang="en-US" sz="1600" dirty="0" smtClean="0">
                <a:solidFill>
                  <a:schemeClr val="accent1"/>
                </a:solidFill>
              </a:rPr>
              <a:t> </a:t>
            </a:r>
            <a:r>
              <a:rPr lang="en-US" sz="1600" dirty="0">
                <a:solidFill>
                  <a:schemeClr val="accent1"/>
                </a:solidFill>
              </a:rPr>
              <a:t>et al 2012).</a:t>
            </a:r>
          </a:p>
        </p:txBody>
      </p:sp>
    </p:spTree>
    <p:extLst>
      <p:ext uri="{BB962C8B-B14F-4D97-AF65-F5344CB8AC3E}">
        <p14:creationId xmlns:p14="http://schemas.microsoft.com/office/powerpoint/2010/main" val="2666518182"/>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140</TotalTime>
  <Words>818</Words>
  <Application>Microsoft Office PowerPoint</Application>
  <PresentationFormat>On-screen Show (4:3)</PresentationFormat>
  <Paragraphs>143</Paragraphs>
  <Slides>10</Slides>
  <Notes>10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10</vt:i4>
      </vt:variant>
    </vt:vector>
  </HeadingPairs>
  <TitlesOfParts>
    <vt:vector size="14" baseType="lpstr">
      <vt:lpstr>Arial</vt:lpstr>
      <vt:lpstr>Calibri</vt:lpstr>
      <vt:lpstr>Calibri Light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Solution 1: MultiNotch MS3</vt:lpstr>
      <vt:lpstr>Solution 2: Complement reporter ion quantification (TMTC)</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Martin Wuehr</dc:creator>
  <cp:lastModifiedBy>Martin</cp:lastModifiedBy>
  <cp:revision>18</cp:revision>
  <dcterms:created xsi:type="dcterms:W3CDTF">2016-01-04T00:03:49Z</dcterms:created>
  <dcterms:modified xsi:type="dcterms:W3CDTF">2016-01-06T23:16:28Z</dcterms:modified>
</cp:coreProperties>
</file>